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png" ContentType="image/png"/>
  <Override PartName="/ppt/media/image8.jpeg" ContentType="image/jpeg"/>
  <Override PartName="/ppt/media/image2.png" ContentType="image/png"/>
  <Override PartName="/ppt/media/image7.jpeg" ContentType="image/jpeg"/>
  <Override PartName="/ppt/media/image3.jpeg" ContentType="image/jpeg"/>
  <Override PartName="/ppt/media/image4.jpeg" ContentType="image/jpeg"/>
  <Override PartName="/ppt/media/image10.png" ContentType="image/png"/>
  <Override PartName="/ppt/media/image5.png" ContentType="image/png"/>
  <Override PartName="/ppt/media/image6.jpeg" ContentType="image/jpeg"/>
  <Override PartName="/ppt/media/image11.jpeg" ContentType="image/jpeg"/>
  <Override PartName="/ppt/media/image9.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4D2572F-27A3-4124-A311-925E3CCFB8BA}" type="slidenum">
              <a:t>&lt;#&gt;</a:t>
            </a:fld>
          </a:p>
        </p:txBody>
      </p:sp>
      <p:sp>
        <p:nvSpPr>
          <p:cNvPr id="4" name="PlaceHolder 3"/>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2DC0B8C-C5F5-4546-8900-389E4CA8732A}"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10AE81A-F28B-43B7-BDE4-AE1CA06F649C}" type="slidenum">
              <a:t>&lt;#&gt;</a:t>
            </a:fld>
          </a:p>
        </p:txBody>
      </p:sp>
      <p:sp>
        <p:nvSpPr>
          <p:cNvPr id="9" name="PlaceHolder 8"/>
          <p:cNvSpPr>
            <a:spLocks noGrp="1"/>
          </p:cNvSpPr>
          <p:nvPr>
            <p:ph type="dt" idx="3"/>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6AF7625C-8C39-4139-9F19-87814D682A0C}" type="slidenum">
              <a:t>&lt;#&gt;</a:t>
            </a:fld>
          </a:p>
        </p:txBody>
      </p:sp>
      <p:sp>
        <p:nvSpPr>
          <p:cNvPr id="11" name="PlaceHolder 10"/>
          <p:cNvSpPr>
            <a:spLocks noGrp="1"/>
          </p:cNvSpPr>
          <p:nvPr>
            <p:ph type="dt" idx="3"/>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A28F65A-B575-4C17-B5FB-5B53DA03B4AD}" type="slidenum">
              <a:t>&lt;#&gt;</a:t>
            </a:fld>
          </a:p>
        </p:txBody>
      </p:sp>
      <p:sp>
        <p:nvSpPr>
          <p:cNvPr id="4" name="PlaceHolder 3"/>
          <p:cNvSpPr>
            <a:spLocks noGrp="1"/>
          </p:cNvSpPr>
          <p:nvPr>
            <p:ph type="dt" idx="6"/>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20AB1EC-6F33-4CD5-A07E-C9CFA3231F3F}"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E43A1E3-3706-4A64-9858-4F7DDF0A8A45}"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5F6CE53-071F-4F9F-9A86-9A659BABEF0F}"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E16BB83-3694-40F1-BC00-4A2F4FD4909A}"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09DD516-CEC6-4178-B4A4-655149EA1038}"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6FFEE23-8895-405B-B8E4-08A8F16F1A66}"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9651F40-DC92-448A-B448-890CE8AFE4D8}"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3BAA933-0021-469F-A27A-91EE294A16BD}"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8733692-E3D9-4775-A36B-0746F23A8D47}"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2688FE8-0156-41E0-9396-DDA78665D77F}"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D9FDC6CB-9F90-42C9-B7F4-B3E9440ABE46}" type="slidenum">
              <a:t>&lt;#&gt;</a:t>
            </a:fld>
          </a:p>
        </p:txBody>
      </p:sp>
      <p:sp>
        <p:nvSpPr>
          <p:cNvPr id="9" name="PlaceHolder 8"/>
          <p:cNvSpPr>
            <a:spLocks noGrp="1"/>
          </p:cNvSpPr>
          <p:nvPr>
            <p:ph type="dt" idx="6"/>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D7CD24B-6390-4924-8C87-6C75A6356FFB}" type="slidenum">
              <a:t>&lt;#&gt;</a:t>
            </a:fld>
          </a:p>
        </p:txBody>
      </p:sp>
      <p:sp>
        <p:nvSpPr>
          <p:cNvPr id="11" name="PlaceHolder 10"/>
          <p:cNvSpPr>
            <a:spLocks noGrp="1"/>
          </p:cNvSpPr>
          <p:nvPr>
            <p:ph type="dt" idx="6"/>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F561405E-521F-476B-86D4-796F67D6E5F8}" type="slidenum">
              <a:t>&lt;#&gt;</a:t>
            </a:fld>
          </a:p>
        </p:txBody>
      </p:sp>
      <p:sp>
        <p:nvSpPr>
          <p:cNvPr id="4" name="PlaceHolder 3"/>
          <p:cNvSpPr>
            <a:spLocks noGrp="1"/>
          </p:cNvSpPr>
          <p:nvPr>
            <p:ph type="dt" idx="9"/>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9D657C1-0966-40DE-A09D-DC515EB53CB3}" type="slidenum">
              <a:t>&lt;#&gt;</a:t>
            </a:fld>
          </a:p>
        </p:txBody>
      </p:sp>
      <p:sp>
        <p:nvSpPr>
          <p:cNvPr id="6" name="PlaceHolder 5"/>
          <p:cNvSpPr>
            <a:spLocks noGrp="1"/>
          </p:cNvSpPr>
          <p:nvPr>
            <p:ph type="dt" idx="9"/>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2959BCD-2B14-467E-8B2F-9A40B14D4D4B}" type="slidenum">
              <a:t>&lt;#&gt;</a:t>
            </a:fld>
          </a:p>
        </p:txBody>
      </p:sp>
      <p:sp>
        <p:nvSpPr>
          <p:cNvPr id="6" name="PlaceHolder 5"/>
          <p:cNvSpPr>
            <a:spLocks noGrp="1"/>
          </p:cNvSpPr>
          <p:nvPr>
            <p:ph type="dt" idx="9"/>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1B543E4-1155-46C8-A739-E912C9EB4FD9}" type="slidenum">
              <a:t>&lt;#&gt;</a:t>
            </a:fld>
          </a:p>
        </p:txBody>
      </p:sp>
      <p:sp>
        <p:nvSpPr>
          <p:cNvPr id="7" name="PlaceHolder 6"/>
          <p:cNvSpPr>
            <a:spLocks noGrp="1"/>
          </p:cNvSpPr>
          <p:nvPr>
            <p:ph type="dt" idx="9"/>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1FFB91B-8AEA-458C-B1F0-8E793186C02F}" type="slidenum">
              <a:t>&lt;#&gt;</a:t>
            </a:fld>
          </a:p>
        </p:txBody>
      </p:sp>
      <p:sp>
        <p:nvSpPr>
          <p:cNvPr id="5" name="PlaceHolder 4"/>
          <p:cNvSpPr>
            <a:spLocks noGrp="1"/>
          </p:cNvSpPr>
          <p:nvPr>
            <p:ph type="dt" idx="9"/>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7809708-BB55-4248-AB86-3D702D324FB9}"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3E7106B-243D-4CA2-9EE0-DDB0BAD284B3}" type="slidenum">
              <a:t>&lt;#&gt;</a:t>
            </a:fld>
          </a:p>
        </p:txBody>
      </p:sp>
      <p:sp>
        <p:nvSpPr>
          <p:cNvPr id="5" name="PlaceHolder 4"/>
          <p:cNvSpPr>
            <a:spLocks noGrp="1"/>
          </p:cNvSpPr>
          <p:nvPr>
            <p:ph type="dt" idx="9"/>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8BCA81D-8924-459E-BFC3-714D9837BCAF}"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B7B5D46-E920-43A2-9DD9-B99339176DF5}"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896748E-CE96-4E7E-95A0-127F42D12B80}" type="slidenum">
              <a:t>&lt;#&gt;</a:t>
            </a:fld>
          </a:p>
        </p:txBody>
      </p:sp>
      <p:sp>
        <p:nvSpPr>
          <p:cNvPr id="8" name="PlaceHolder 7"/>
          <p:cNvSpPr>
            <a:spLocks noGrp="1"/>
          </p:cNvSpPr>
          <p:nvPr>
            <p:ph type="dt" idx="9"/>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5824259-D89D-41F1-B337-3F05ED16CC96}" type="slidenum">
              <a:t>&lt;#&gt;</a:t>
            </a:fld>
          </a:p>
        </p:txBody>
      </p:sp>
      <p:sp>
        <p:nvSpPr>
          <p:cNvPr id="7" name="PlaceHolder 6"/>
          <p:cNvSpPr>
            <a:spLocks noGrp="1"/>
          </p:cNvSpPr>
          <p:nvPr>
            <p:ph type="dt" idx="9"/>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D774D1F-120E-4D54-986D-852637B07FBD}" type="slidenum">
              <a:t>&lt;#&gt;</a:t>
            </a:fld>
          </a:p>
        </p:txBody>
      </p:sp>
      <p:sp>
        <p:nvSpPr>
          <p:cNvPr id="9" name="PlaceHolder 8"/>
          <p:cNvSpPr>
            <a:spLocks noGrp="1"/>
          </p:cNvSpPr>
          <p:nvPr>
            <p:ph type="dt" idx="9"/>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07F9E8D1-4751-44BE-85E0-C15270F02C29}" type="slidenum">
              <a:t>&lt;#&gt;</a:t>
            </a:fld>
          </a:p>
        </p:txBody>
      </p:sp>
      <p:sp>
        <p:nvSpPr>
          <p:cNvPr id="11" name="PlaceHolder 10"/>
          <p:cNvSpPr>
            <a:spLocks noGrp="1"/>
          </p:cNvSpPr>
          <p:nvPr>
            <p:ph type="dt" idx="9"/>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6D67D2A-1129-471D-9A2F-05BA659EF87A}"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4C1CEEE-7E09-4916-AC9D-B8BBFA27291F}"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A34E388-0F3E-4FD3-BDF9-ED6A312B983C}"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2F211F4-7C85-43BA-A95B-0AC4077AB935}"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745A966-76A5-4DFF-9580-5C1D7FD4F7D1}"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CAD63DE-5ACB-4B34-8D49-0017366F2876}" type="slidenum">
              <a:t>&lt;#&gt;</a:t>
            </a:fld>
          </a:p>
        </p:txBody>
      </p:sp>
      <p:sp>
        <p:nvSpPr>
          <p:cNvPr id="8" name="PlaceHolder 7"/>
          <p:cNvSpPr>
            <a:spLocks noGrp="1"/>
          </p:cNvSpPr>
          <p:nvPr>
            <p:ph type="dt" idx="3"/>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880" cy="132480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 name="PlaceHolder 2"/>
          <p:cNvSpPr>
            <a:spLocks noGrp="1"/>
          </p:cNvSpPr>
          <p:nvPr>
            <p:ph type="ftr" idx="1"/>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 name="PlaceHolder 3"/>
          <p:cNvSpPr>
            <a:spLocks noGrp="1"/>
          </p:cNvSpPr>
          <p:nvPr>
            <p:ph type="sldNum" idx="2"/>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pc="-1" strike="noStrike">
                <a:solidFill>
                  <a:schemeClr val="dk1">
                    <a:tint val="82000"/>
                  </a:schemeClr>
                </a:solidFill>
                <a:latin typeface="Aptos"/>
              </a:defRPr>
            </a:lvl1pPr>
          </a:lstStyle>
          <a:p>
            <a:pPr indent="0" algn="r" defTabSz="914400">
              <a:lnSpc>
                <a:spcPct val="100000"/>
              </a:lnSpc>
              <a:buNone/>
              <a:tabLst>
                <a:tab algn="l" pos="0"/>
              </a:tabLst>
            </a:pPr>
            <a:fld id="{90788C44-CE7A-49DC-AF2A-9AAE5B0D422E}"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
        <p:nvSpPr>
          <p:cNvPr id="3" name="PlaceHolder 4"/>
          <p:cNvSpPr>
            <a:spLocks noGrp="1"/>
          </p:cNvSpPr>
          <p:nvPr>
            <p:ph type="dt" idx="3"/>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2" name="PlaceHolder 2"/>
          <p:cNvSpPr>
            <a:spLocks noGrp="1"/>
          </p:cNvSpPr>
          <p:nvPr>
            <p:ph type="sldNum" idx="5"/>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pc="-1" strike="noStrike">
                <a:solidFill>
                  <a:schemeClr val="dk1">
                    <a:tint val="82000"/>
                  </a:schemeClr>
                </a:solidFill>
                <a:latin typeface="Aptos"/>
              </a:defRPr>
            </a:lvl1pPr>
          </a:lstStyle>
          <a:p>
            <a:pPr indent="0" algn="r" defTabSz="914400">
              <a:lnSpc>
                <a:spcPct val="100000"/>
              </a:lnSpc>
              <a:buNone/>
              <a:tabLst>
                <a:tab algn="l" pos="0"/>
              </a:tabLst>
            </a:pPr>
            <a:fld id="{F42B815B-2B0F-4843-BF92-EE456E9EB436}"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
        <p:nvSpPr>
          <p:cNvPr id="43" name="PlaceHolder 3"/>
          <p:cNvSpPr>
            <a:spLocks noGrp="1"/>
          </p:cNvSpPr>
          <p:nvPr>
            <p:ph type="dt" idx="6"/>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3" name="PlaceHolder 2"/>
          <p:cNvSpPr>
            <a:spLocks noGrp="1"/>
          </p:cNvSpPr>
          <p:nvPr>
            <p:ph type="sldNum" idx="8"/>
          </p:nvPr>
        </p:nvSpPr>
        <p:spPr>
          <a:xfrm>
            <a:off x="8610480" y="6356520"/>
            <a:ext cx="274248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fr-FR" sz="1200" spc="-1" strike="noStrike">
                <a:solidFill>
                  <a:schemeClr val="dk1">
                    <a:tint val="82000"/>
                  </a:schemeClr>
                </a:solidFill>
                <a:latin typeface="Aptos"/>
              </a:defRPr>
            </a:lvl1pPr>
          </a:lstStyle>
          <a:p>
            <a:pPr indent="0" algn="r" defTabSz="914400">
              <a:lnSpc>
                <a:spcPct val="100000"/>
              </a:lnSpc>
              <a:buNone/>
              <a:tabLst>
                <a:tab algn="l" pos="0"/>
              </a:tabLst>
            </a:pPr>
            <a:fld id="{8C2B88DC-DE0E-4CC3-8F70-224835735EB2}"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
        <p:nvSpPr>
          <p:cNvPr id="84" name="PlaceHolder 3"/>
          <p:cNvSpPr>
            <a:spLocks noGrp="1"/>
          </p:cNvSpPr>
          <p:nvPr>
            <p:ph type="dt" idx="9"/>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1523880" y="1122480"/>
            <a:ext cx="9143280" cy="2386800"/>
          </a:xfrm>
          <a:prstGeom prst="rect">
            <a:avLst/>
          </a:prstGeom>
          <a:noFill/>
          <a:ln w="0">
            <a:noFill/>
          </a:ln>
        </p:spPr>
        <p:txBody>
          <a:bodyPr lIns="91440" rIns="91440" tIns="45720" bIns="45720" anchor="b">
            <a:noAutofit/>
          </a:bodyPr>
          <a:p>
            <a:pPr indent="0" algn="ctr" defTabSz="914400">
              <a:lnSpc>
                <a:spcPct val="90000"/>
              </a:lnSpc>
              <a:buNone/>
              <a:tabLst>
                <a:tab algn="l" pos="0"/>
              </a:tabLst>
            </a:pPr>
            <a:r>
              <a:rPr b="0" lang="fr-FR" sz="6000" spc="-1" strike="noStrike">
                <a:solidFill>
                  <a:schemeClr val="dk1"/>
                </a:solidFill>
                <a:latin typeface="Aptos Display"/>
              </a:rPr>
              <a:t>ROLAND-GARROS</a:t>
            </a:r>
            <a:endParaRPr b="0" lang="fr-FR" sz="6000" spc="-1" strike="noStrike">
              <a:solidFill>
                <a:srgbClr val="000000"/>
              </a:solidFill>
              <a:latin typeface="Arial"/>
            </a:endParaRPr>
          </a:p>
        </p:txBody>
      </p:sp>
      <p:sp>
        <p:nvSpPr>
          <p:cNvPr id="124" name="PlaceHolder 2"/>
          <p:cNvSpPr>
            <a:spLocks noGrp="1"/>
          </p:cNvSpPr>
          <p:nvPr>
            <p:ph type="subTitle"/>
          </p:nvPr>
        </p:nvSpPr>
        <p:spPr>
          <a:xfrm>
            <a:off x="1523880" y="3602160"/>
            <a:ext cx="9143280" cy="1654920"/>
          </a:xfrm>
          <a:prstGeom prst="rect">
            <a:avLst/>
          </a:prstGeom>
          <a:noFill/>
          <a:ln w="0">
            <a:noFill/>
          </a:ln>
        </p:spPr>
        <p:txBody>
          <a:bodyPr lIns="91440" rIns="91440" tIns="45720" bIns="45720" anchor="t">
            <a:noAutofit/>
          </a:bodyPr>
          <a:p>
            <a:pPr indent="0" algn="ctr" defTabSz="914400">
              <a:lnSpc>
                <a:spcPct val="90000"/>
              </a:lnSpc>
              <a:spcBef>
                <a:spcPts val="1001"/>
              </a:spcBef>
              <a:buNone/>
              <a:tabLst>
                <a:tab algn="l" pos="0"/>
              </a:tabLst>
            </a:pPr>
            <a:r>
              <a:rPr b="0" lang="fr-FR" sz="2400" spc="-1" strike="noStrike">
                <a:solidFill>
                  <a:schemeClr val="dk1"/>
                </a:solidFill>
                <a:latin typeface="Aptos"/>
              </a:rPr>
              <a:t>Côme Labouré</a:t>
            </a:r>
            <a:endParaRPr b="0" lang="fr-FR" sz="2400" spc="-1" strike="noStrike">
              <a:solidFill>
                <a:srgbClr val="000000"/>
              </a:solidFill>
              <a:latin typeface="Arial"/>
            </a:endParaRPr>
          </a:p>
        </p:txBody>
      </p:sp>
      <p:pic>
        <p:nvPicPr>
          <p:cNvPr id="125" name="Picture 2" descr="Internationaux de France de tennis — Wikipédia"/>
          <p:cNvPicPr/>
          <p:nvPr/>
        </p:nvPicPr>
        <p:blipFill>
          <a:blip r:embed="rId1"/>
          <a:stretch/>
        </p:blipFill>
        <p:spPr>
          <a:xfrm>
            <a:off x="7653240" y="3510000"/>
            <a:ext cx="3013920" cy="3013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fr-FR" sz="4400" spc="-1" strike="noStrike">
                <a:solidFill>
                  <a:schemeClr val="dk1"/>
                </a:solidFill>
                <a:latin typeface="Aptos Display"/>
              </a:rPr>
              <a:t>Sommaire</a:t>
            </a:r>
            <a:endParaRPr b="0" lang="fr-FR" sz="4400" spc="-1" strike="noStrike">
              <a:solidFill>
                <a:srgbClr val="000000"/>
              </a:solidFill>
              <a:latin typeface="Arial"/>
            </a:endParaRPr>
          </a:p>
        </p:txBody>
      </p:sp>
      <p:sp>
        <p:nvSpPr>
          <p:cNvPr id="127" name="PlaceHolder 2"/>
          <p:cNvSpPr>
            <a:spLocks noGrp="1"/>
          </p:cNvSpPr>
          <p:nvPr>
            <p:ph/>
          </p:nvPr>
        </p:nvSpPr>
        <p:spPr>
          <a:xfrm>
            <a:off x="1080000" y="2520000"/>
            <a:ext cx="10800000" cy="219528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fr-FR" sz="2800" spc="-1" strike="noStrike">
                <a:solidFill>
                  <a:schemeClr val="dk1"/>
                </a:solidFill>
                <a:latin typeface="Aptos"/>
              </a:rPr>
              <a:t>1. Qui est Roland Garros ?</a:t>
            </a:r>
            <a:endParaRPr b="0" lang="fr-FR" sz="2800" spc="-1" strike="noStrike">
              <a:solidFill>
                <a:srgbClr val="000000"/>
              </a:solidFill>
              <a:latin typeface="Arial"/>
            </a:endParaRPr>
          </a:p>
          <a:p>
            <a:pPr indent="0" defTabSz="914400">
              <a:lnSpc>
                <a:spcPct val="90000"/>
              </a:lnSpc>
              <a:spcBef>
                <a:spcPts val="1001"/>
              </a:spcBef>
              <a:buNone/>
              <a:tabLst>
                <a:tab algn="l" pos="0"/>
              </a:tabLst>
            </a:pPr>
            <a:r>
              <a:rPr b="0" lang="fr-FR" sz="2800" spc="-1" strike="noStrike">
                <a:solidFill>
                  <a:schemeClr val="dk1"/>
                </a:solidFill>
                <a:latin typeface="Aptos"/>
              </a:rPr>
              <a:t>2. Le tournoi de Roland-Garros</a:t>
            </a:r>
            <a:endParaRPr b="0" lang="fr-FR" sz="2800" spc="-1" strike="noStrike">
              <a:solidFill>
                <a:srgbClr val="000000"/>
              </a:solidFill>
              <a:latin typeface="Arial"/>
            </a:endParaRPr>
          </a:p>
          <a:p>
            <a:pPr indent="0" defTabSz="914400">
              <a:lnSpc>
                <a:spcPct val="90000"/>
              </a:lnSpc>
              <a:spcBef>
                <a:spcPts val="1001"/>
              </a:spcBef>
              <a:buNone/>
              <a:tabLst>
                <a:tab algn="l" pos="0"/>
              </a:tabLst>
            </a:pPr>
            <a:r>
              <a:rPr b="0" lang="fr-FR" sz="2800" spc="-1" strike="noStrike">
                <a:solidFill>
                  <a:schemeClr val="dk1"/>
                </a:solidFill>
                <a:latin typeface="Aptos"/>
              </a:rPr>
              <a:t>3. Qui est le joueur ayant gagné le plus ce tournoi ?</a:t>
            </a:r>
            <a:endParaRPr b="0" lang="fr-FR" sz="2800" spc="-1" strike="noStrike">
              <a:solidFill>
                <a:srgbClr val="000000"/>
              </a:solidFill>
              <a:latin typeface="Arial"/>
            </a:endParaRPr>
          </a:p>
          <a:p>
            <a:pPr indent="0" defTabSz="914400">
              <a:lnSpc>
                <a:spcPct val="90000"/>
              </a:lnSpc>
              <a:spcBef>
                <a:spcPts val="1001"/>
              </a:spcBef>
              <a:buNone/>
              <a:tabLst>
                <a:tab algn="l" pos="0"/>
              </a:tabLst>
            </a:pPr>
            <a:r>
              <a:rPr b="0" lang="fr-FR" sz="2800" spc="-1" strike="noStrike">
                <a:solidFill>
                  <a:schemeClr val="dk1"/>
                </a:solidFill>
                <a:latin typeface="Aptos"/>
              </a:rPr>
              <a:t>4. Qui est le dernier français à avoir gagné Roland Garros ?</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fr-FR" sz="4400" spc="-1" strike="noStrike">
                <a:solidFill>
                  <a:schemeClr val="dk1"/>
                </a:solidFill>
                <a:latin typeface="Aptos Display"/>
              </a:rPr>
              <a:t>1. Qui est Roland Garros ?</a:t>
            </a:r>
            <a:endParaRPr b="0" lang="fr-FR" sz="4400" spc="-1" strike="noStrike">
              <a:solidFill>
                <a:srgbClr val="000000"/>
              </a:solidFill>
              <a:latin typeface="Arial"/>
            </a:endParaRPr>
          </a:p>
        </p:txBody>
      </p:sp>
      <p:sp>
        <p:nvSpPr>
          <p:cNvPr id="129" name="ZoneTexte 3"/>
          <p:cNvSpPr/>
          <p:nvPr/>
        </p:nvSpPr>
        <p:spPr>
          <a:xfrm>
            <a:off x="360000" y="1443960"/>
            <a:ext cx="7577280" cy="5576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202122"/>
                </a:solidFill>
                <a:latin typeface="Abadi"/>
              </a:rPr>
              <a:t>Roland Garros</a:t>
            </a:r>
            <a:r>
              <a:rPr b="0" lang="fr-FR" sz="1800" spc="-1" strike="noStrike">
                <a:solidFill>
                  <a:srgbClr val="202122"/>
                </a:solidFill>
                <a:latin typeface="Abadi"/>
              </a:rPr>
              <a:t> est un aviateur français, pilote lors de la Première Guerre mondiale, né le 6 octobre 1888 et mort dans un combat aérien le 5 octobre 1918.</a:t>
            </a:r>
            <a:endParaRPr b="0" lang="fr-FR" sz="1800" spc="-1" strike="noStrike">
              <a:solidFill>
                <a:srgbClr val="000000"/>
              </a:solidFill>
              <a:latin typeface="Arial"/>
            </a:endParaRPr>
          </a:p>
          <a:p>
            <a:pPr defTabSz="914400">
              <a:lnSpc>
                <a:spcPct val="100000"/>
              </a:lnSpc>
            </a:pPr>
            <a:r>
              <a:rPr b="0" lang="fr-FR" sz="1800" spc="-1" strike="noStrike">
                <a:solidFill>
                  <a:srgbClr val="202122"/>
                </a:solidFill>
                <a:latin typeface="Abadi"/>
              </a:rPr>
              <a:t>Sa célébrité est d'abord venue de ses exploits sportifs en avion, et surtout de la toute première traversée de la mer Méditerranée, qu'il effectue le 23 septembre 1913 à bord d’un monoplan</a:t>
            </a:r>
            <a:endParaRPr b="0" lang="fr-FR" sz="1800" spc="-1" strike="noStrike">
              <a:solidFill>
                <a:srgbClr val="000000"/>
              </a:solidFill>
              <a:latin typeface="Arial"/>
            </a:endParaRPr>
          </a:p>
          <a:p>
            <a:pPr defTabSz="914400">
              <a:lnSpc>
                <a:spcPct val="100000"/>
              </a:lnSpc>
            </a:pPr>
            <a:r>
              <a:rPr b="0" lang="fr-FR" sz="1800" spc="-1" strike="noStrike">
                <a:solidFill>
                  <a:srgbClr val="202122"/>
                </a:solidFill>
                <a:latin typeface="Abadi"/>
              </a:rPr>
              <a:t>Aujourd'hui, son nom reste associé au tournoi des Internationaux de France de tennis (qui est aussi et tout simplement appelé Roland-Garros), car il se déroule dans le stade qui porte son nom depuis sa construction en 1928.</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a:p>
            <a:pPr defTabSz="914400">
              <a:lnSpc>
                <a:spcPct val="100000"/>
              </a:lnSpc>
            </a:pPr>
            <a:r>
              <a:rPr b="1" lang="fr-FR" sz="1800" spc="-1" strike="noStrike">
                <a:solidFill>
                  <a:srgbClr val="202122"/>
                </a:solidFill>
                <a:latin typeface="Abadi"/>
              </a:rPr>
              <a:t>Roland Garros </a:t>
            </a:r>
            <a:r>
              <a:rPr b="0" lang="fr-FR" sz="1800" spc="-1" strike="noStrike">
                <a:solidFill>
                  <a:srgbClr val="202122"/>
                </a:solidFill>
                <a:latin typeface="Abadi"/>
              </a:rPr>
              <a:t>avait adhéré à la section rugby du Stade français en 1906, avec le parrainage de son copain d’école et athlète Émile Lesieur, et c’est ce dernier qui, en 1927, devenu président de la prestigieuse association, exigea fermement que l’on donnât le nom de son ami au stade de tennis parisien qu’il fallait construire pour accueillir les épreuves de la coupe Davis ramenée en France par les «Mousquetaires»</a:t>
            </a:r>
            <a:endParaRPr b="0" lang="fr-FR" sz="1800" spc="-1" strike="noStrike">
              <a:solidFill>
                <a:srgbClr val="000000"/>
              </a:solidFill>
              <a:latin typeface="Arial"/>
            </a:endParaRPr>
          </a:p>
          <a:p>
            <a:pPr defTabSz="914400">
              <a:lnSpc>
                <a:spcPct val="100000"/>
              </a:lnSpc>
            </a:pPr>
            <a:endParaRPr b="0" lang="fr-FR" sz="1800" spc="-1" strike="noStrike">
              <a:solidFill>
                <a:srgbClr val="000000"/>
              </a:solidFill>
              <a:latin typeface="Arial"/>
            </a:endParaRPr>
          </a:p>
        </p:txBody>
      </p:sp>
      <p:pic>
        <p:nvPicPr>
          <p:cNvPr id="130" name="Image 5" descr=""/>
          <p:cNvPicPr/>
          <p:nvPr/>
        </p:nvPicPr>
        <p:blipFill>
          <a:blip r:embed="rId1"/>
          <a:stretch/>
        </p:blipFill>
        <p:spPr>
          <a:xfrm>
            <a:off x="8546760" y="2302560"/>
            <a:ext cx="3420360" cy="320436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repl">
                                        <p:cTn id="7" dur="500" fill="hold"/>
                                        <p:tgtEl>
                                          <p:spTgt spid="129"/>
                                        </p:tgtEl>
                                        <p:attrNameLst>
                                          <p:attrName>ppt_x</p:attrName>
                                        </p:attrNameLst>
                                      </p:cBhvr>
                                      <p:tavLst>
                                        <p:tav tm="0">
                                          <p:val>
                                            <p:strVal val="#ppt_x"/>
                                          </p:val>
                                        </p:tav>
                                        <p:tav tm="100000">
                                          <p:val>
                                            <p:strVal val="#ppt_x"/>
                                          </p:val>
                                        </p:tav>
                                      </p:tavLst>
                                    </p:anim>
                                    <p:anim calcmode="lin" valueType="num">
                                      <p:cBhvr additive="repl">
                                        <p:cTn id="8"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repl">
                                        <p:cTn id="13" dur="500" fill="hold"/>
                                        <p:tgtEl>
                                          <p:spTgt spid="130"/>
                                        </p:tgtEl>
                                        <p:attrNameLst>
                                          <p:attrName>ppt_x</p:attrName>
                                        </p:attrNameLst>
                                      </p:cBhvr>
                                      <p:tavLst>
                                        <p:tav tm="0">
                                          <p:val>
                                            <p:strVal val="#ppt_x"/>
                                          </p:val>
                                        </p:tav>
                                        <p:tav tm="100000">
                                          <p:val>
                                            <p:strVal val="#ppt_x"/>
                                          </p:val>
                                        </p:tav>
                                      </p:tavLst>
                                    </p:anim>
                                    <p:anim calcmode="lin" valueType="num">
                                      <p:cBhvr additive="repl">
                                        <p:cTn id="1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219240" y="336600"/>
            <a:ext cx="10514880" cy="1324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fr-FR" sz="4400" spc="-1" strike="noStrike">
                <a:solidFill>
                  <a:schemeClr val="dk1"/>
                </a:solidFill>
                <a:latin typeface="Aptos Display"/>
              </a:rPr>
              <a:t>2. Le tournoi de Roland-Garros</a:t>
            </a:r>
            <a:endParaRPr b="0" lang="fr-FR" sz="4400" spc="-1" strike="noStrike">
              <a:solidFill>
                <a:srgbClr val="000000"/>
              </a:solidFill>
              <a:latin typeface="Arial"/>
            </a:endParaRPr>
          </a:p>
        </p:txBody>
      </p:sp>
      <p:sp>
        <p:nvSpPr>
          <p:cNvPr id="132" name="PlaceHolder 2"/>
          <p:cNvSpPr>
            <a:spLocks noGrp="1"/>
          </p:cNvSpPr>
          <p:nvPr>
            <p:ph/>
          </p:nvPr>
        </p:nvSpPr>
        <p:spPr>
          <a:xfrm>
            <a:off x="219240" y="2506680"/>
            <a:ext cx="10514880" cy="43506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fr-FR" sz="2800" spc="-1" strike="noStrike">
                <a:solidFill>
                  <a:schemeClr val="dk1"/>
                </a:solidFill>
                <a:latin typeface="Aptos"/>
              </a:rPr>
              <a:t>C’est un des 4 plus grands tournois du monde (appelé tournoi du Grand Chelem) qui se déroule à Paris sur terre battue</a:t>
            </a:r>
            <a:endParaRPr b="0" lang="fr-FR" sz="2800" spc="-1" strike="noStrike">
              <a:solidFill>
                <a:srgbClr val="000000"/>
              </a:solidFill>
              <a:latin typeface="Arial"/>
            </a:endParaRPr>
          </a:p>
          <a:p>
            <a:pPr indent="0" defTabSz="914400">
              <a:lnSpc>
                <a:spcPct val="90000"/>
              </a:lnSpc>
              <a:spcBef>
                <a:spcPts val="1001"/>
              </a:spcBef>
              <a:buNone/>
              <a:tabLst>
                <a:tab algn="l" pos="0"/>
              </a:tabLst>
            </a:pPr>
            <a:r>
              <a:rPr b="0" lang="fr-FR" sz="2800" spc="-1" strike="noStrike">
                <a:solidFill>
                  <a:schemeClr val="dk1"/>
                </a:solidFill>
                <a:latin typeface="Aptos"/>
              </a:rPr>
              <a:t>Les 3 autres sont l’Open d’Australie, Wimbledon (Londres) et l’US OPEN (New York)</a:t>
            </a:r>
            <a:endParaRPr b="0" lang="fr-FR" sz="2800" spc="-1" strike="noStrike">
              <a:solidFill>
                <a:srgbClr val="000000"/>
              </a:solidFill>
              <a:latin typeface="Arial"/>
            </a:endParaRPr>
          </a:p>
          <a:p>
            <a:pPr indent="0" defTabSz="914400">
              <a:lnSpc>
                <a:spcPct val="90000"/>
              </a:lnSpc>
              <a:spcBef>
                <a:spcPts val="1001"/>
              </a:spcBef>
              <a:buNone/>
              <a:tabLst>
                <a:tab algn="l" pos="0"/>
              </a:tabLst>
            </a:pPr>
            <a:endParaRPr b="0" lang="fr-FR" sz="2800" spc="-1" strike="noStrike">
              <a:solidFill>
                <a:srgbClr val="000000"/>
              </a:solidFill>
              <a:latin typeface="Arial"/>
            </a:endParaRPr>
          </a:p>
          <a:p>
            <a:pPr indent="0" defTabSz="914400">
              <a:lnSpc>
                <a:spcPct val="90000"/>
              </a:lnSpc>
              <a:spcBef>
                <a:spcPts val="1001"/>
              </a:spcBef>
              <a:buNone/>
              <a:tabLst>
                <a:tab algn="l" pos="0"/>
              </a:tabLst>
            </a:pPr>
            <a:r>
              <a:rPr b="0" lang="fr-FR" sz="2800" spc="-1" strike="noStrike">
                <a:solidFill>
                  <a:schemeClr val="dk1"/>
                </a:solidFill>
                <a:latin typeface="Aptos"/>
              </a:rPr>
              <a:t>Le stade Roland-Garros regroupe au total 18 courts. </a:t>
            </a:r>
            <a:endParaRPr b="0" lang="fr-FR" sz="2800" spc="-1" strike="noStrike">
              <a:solidFill>
                <a:srgbClr val="000000"/>
              </a:solidFill>
              <a:latin typeface="Arial"/>
            </a:endParaRPr>
          </a:p>
          <a:p>
            <a:pPr indent="0" defTabSz="914400">
              <a:lnSpc>
                <a:spcPct val="90000"/>
              </a:lnSpc>
              <a:spcBef>
                <a:spcPts val="1001"/>
              </a:spcBef>
              <a:buNone/>
              <a:tabLst>
                <a:tab algn="l" pos="0"/>
              </a:tabLst>
            </a:pPr>
            <a:r>
              <a:rPr b="0" lang="fr-FR" sz="2800" spc="-1" strike="noStrike">
                <a:solidFill>
                  <a:schemeClr val="dk1"/>
                </a:solidFill>
                <a:latin typeface="Aptos"/>
              </a:rPr>
              <a:t>Les trois plus grands sont le court Philippe-Chatrier (ou court central), le court Suzanne-Lenglen et le court Simonne-Mathieu.</a:t>
            </a:r>
            <a:endParaRPr b="0" lang="fr-FR" sz="2800" spc="-1" strike="noStrike">
              <a:solidFill>
                <a:srgbClr val="000000"/>
              </a:solidFill>
              <a:latin typeface="Arial"/>
            </a:endParaRPr>
          </a:p>
        </p:txBody>
      </p:sp>
      <p:pic>
        <p:nvPicPr>
          <p:cNvPr id="133" name="Picture 2" descr="Court Philippe-Chatrier — Wikipédia"/>
          <p:cNvPicPr/>
          <p:nvPr/>
        </p:nvPicPr>
        <p:blipFill>
          <a:blip r:embed="rId1"/>
          <a:stretch/>
        </p:blipFill>
        <p:spPr>
          <a:xfrm>
            <a:off x="8010360" y="128520"/>
            <a:ext cx="4087800" cy="23774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410400" y="365040"/>
            <a:ext cx="12191400" cy="13248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fr-FR" sz="4000" spc="-1" strike="noStrike">
                <a:solidFill>
                  <a:schemeClr val="dk1"/>
                </a:solidFill>
                <a:latin typeface="Aptos Display"/>
              </a:rPr>
              <a:t>3. Qui est le joueur ayant gagné le plus ce tournoi ?</a:t>
            </a:r>
            <a:endParaRPr b="0" lang="fr-FR" sz="4000" spc="-1" strike="noStrike">
              <a:solidFill>
                <a:srgbClr val="000000"/>
              </a:solidFill>
              <a:latin typeface="Arial"/>
            </a:endParaRPr>
          </a:p>
        </p:txBody>
      </p:sp>
      <p:pic>
        <p:nvPicPr>
          <p:cNvPr id="135" name="Picture 2" descr="Roland Garros"/>
          <p:cNvPicPr/>
          <p:nvPr/>
        </p:nvPicPr>
        <p:blipFill>
          <a:blip r:embed="rId1"/>
          <a:stretch/>
        </p:blipFill>
        <p:spPr>
          <a:xfrm>
            <a:off x="7736400" y="1402920"/>
            <a:ext cx="3402000" cy="2120040"/>
          </a:xfrm>
          <a:prstGeom prst="rect">
            <a:avLst/>
          </a:prstGeom>
          <a:ln w="0">
            <a:noFill/>
          </a:ln>
        </p:spPr>
      </p:pic>
      <p:sp>
        <p:nvSpPr>
          <p:cNvPr id="136" name="ZoneTexte 4"/>
          <p:cNvSpPr/>
          <p:nvPr/>
        </p:nvSpPr>
        <p:spPr>
          <a:xfrm>
            <a:off x="149400" y="2283840"/>
            <a:ext cx="6568200" cy="4844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2400" spc="-1" strike="noStrike">
                <a:solidFill>
                  <a:srgbClr val="202122"/>
                </a:solidFill>
                <a:latin typeface="Abadi"/>
              </a:rPr>
              <a:t>Rafael NADAL</a:t>
            </a: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r>
              <a:rPr b="0" lang="fr-FR" sz="2400" spc="-1" strike="noStrike">
                <a:solidFill>
                  <a:srgbClr val="202122"/>
                </a:solidFill>
                <a:latin typeface="Abadi"/>
              </a:rPr>
              <a:t>C’est un joueur espagnol considéré comme un des 3 meilleurs joueurs de tous les temps (avec DJOKOVIC et FEDERER) qui a gagné 14 fois Roland Garros</a:t>
            </a: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r>
              <a:rPr b="0" lang="fr-FR" sz="2400" spc="-1" strike="noStrike">
                <a:solidFill>
                  <a:srgbClr val="202122"/>
                </a:solidFill>
                <a:latin typeface="Abadi"/>
              </a:rPr>
              <a:t>Il est gaucher, avec un revers à deux mains et spécialiste de la surface en terre battue </a:t>
            </a: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p:txBody>
      </p:sp>
      <p:pic>
        <p:nvPicPr>
          <p:cNvPr id="137" name="Image 6" descr=""/>
          <p:cNvPicPr/>
          <p:nvPr/>
        </p:nvPicPr>
        <p:blipFill>
          <a:blip r:embed="rId2"/>
          <a:stretch/>
        </p:blipFill>
        <p:spPr>
          <a:xfrm>
            <a:off x="8285040" y="3666960"/>
            <a:ext cx="2167200" cy="3039840"/>
          </a:xfrm>
          <a:prstGeom prst="rect">
            <a:avLst/>
          </a:prstGeom>
          <a:ln w="0">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2" presetSubtype="4">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repl">
                                        <p:cTn id="21" dur="500" fill="hold"/>
                                        <p:tgtEl>
                                          <p:spTgt spid="136"/>
                                        </p:tgtEl>
                                        <p:attrNameLst>
                                          <p:attrName>ppt_x</p:attrName>
                                        </p:attrNameLst>
                                      </p:cBhvr>
                                      <p:tavLst>
                                        <p:tav tm="0">
                                          <p:val>
                                            <p:strVal val="#ppt_x"/>
                                          </p:val>
                                        </p:tav>
                                        <p:tav tm="100000">
                                          <p:val>
                                            <p:strVal val="#ppt_x"/>
                                          </p:val>
                                        </p:tav>
                                      </p:tavLst>
                                    </p:anim>
                                    <p:anim calcmode="lin" valueType="num">
                                      <p:cBhvr additive="repl">
                                        <p:cTn id="2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135"/>
                                        </p:tgtEl>
                                        <p:attrNameLst>
                                          <p:attrName>style.visibility</p:attrName>
                                        </p:attrNameLst>
                                      </p:cBhvr>
                                      <p:to>
                                        <p:strVal val="visible"/>
                                      </p:to>
                                    </p:set>
                                    <p:anim calcmode="lin" valueType="num">
                                      <p:cBhvr additive="repl">
                                        <p:cTn id="27" dur="500" fill="hold"/>
                                        <p:tgtEl>
                                          <p:spTgt spid="135"/>
                                        </p:tgtEl>
                                        <p:attrNameLst>
                                          <p:attrName>ppt_x</p:attrName>
                                        </p:attrNameLst>
                                      </p:cBhvr>
                                      <p:tavLst>
                                        <p:tav tm="0">
                                          <p:val>
                                            <p:strVal val="#ppt_x"/>
                                          </p:val>
                                        </p:tav>
                                        <p:tav tm="100000">
                                          <p:val>
                                            <p:strVal val="#ppt_x"/>
                                          </p:val>
                                        </p:tav>
                                      </p:tavLst>
                                    </p:anim>
                                    <p:anim calcmode="lin" valueType="num">
                                      <p:cBhvr additive="repl">
                                        <p:cTn id="2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137"/>
                                        </p:tgtEl>
                                        <p:attrNameLst>
                                          <p:attrName>style.visibility</p:attrName>
                                        </p:attrNameLst>
                                      </p:cBhvr>
                                      <p:to>
                                        <p:strVal val="visible"/>
                                      </p:to>
                                    </p:set>
                                    <p:anim calcmode="lin" valueType="num">
                                      <p:cBhvr additive="repl">
                                        <p:cTn id="33" dur="500" fill="hold"/>
                                        <p:tgtEl>
                                          <p:spTgt spid="137"/>
                                        </p:tgtEl>
                                        <p:attrNameLst>
                                          <p:attrName>ppt_x</p:attrName>
                                        </p:attrNameLst>
                                      </p:cBhvr>
                                      <p:tavLst>
                                        <p:tav tm="0">
                                          <p:val>
                                            <p:strVal val="#ppt_x"/>
                                          </p:val>
                                        </p:tav>
                                        <p:tav tm="100000">
                                          <p:val>
                                            <p:strVal val="#ppt_x"/>
                                          </p:val>
                                        </p:tav>
                                      </p:tavLst>
                                    </p:anim>
                                    <p:anim calcmode="lin" valueType="num">
                                      <p:cBhvr additive="repl">
                                        <p:cTn id="3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475920" y="197280"/>
            <a:ext cx="11615760" cy="13248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fr-FR" sz="3600" spc="-1" strike="noStrike">
                <a:solidFill>
                  <a:schemeClr val="dk1"/>
                </a:solidFill>
                <a:latin typeface="Aptos Display"/>
              </a:rPr>
              <a:t>4. Qui est le dernier français à avoir gagné Roland Garros ?</a:t>
            </a:r>
            <a:endParaRPr b="0" lang="fr-FR" sz="3600" spc="-1" strike="noStrike">
              <a:solidFill>
                <a:srgbClr val="000000"/>
              </a:solidFill>
              <a:latin typeface="Arial"/>
            </a:endParaRPr>
          </a:p>
        </p:txBody>
      </p:sp>
      <p:sp>
        <p:nvSpPr>
          <p:cNvPr id="139" name="ZoneTexte 4"/>
          <p:cNvSpPr/>
          <p:nvPr/>
        </p:nvSpPr>
        <p:spPr>
          <a:xfrm>
            <a:off x="270360" y="2065320"/>
            <a:ext cx="6568200" cy="44787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fr-FR" sz="2400" spc="-1" strike="noStrike">
                <a:solidFill>
                  <a:srgbClr val="202122"/>
                </a:solidFill>
                <a:latin typeface="Abadi"/>
              </a:rPr>
              <a:t>Yannick NOAH</a:t>
            </a: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r>
              <a:rPr b="0" lang="fr-FR" sz="2400" spc="-1" strike="noStrike">
                <a:solidFill>
                  <a:srgbClr val="202122"/>
                </a:solidFill>
                <a:latin typeface="Abadi"/>
              </a:rPr>
              <a:t>Il a gagné à 23 ans en 1983 et a été 3</a:t>
            </a:r>
            <a:r>
              <a:rPr b="0" lang="fr-FR" sz="2400" spc="-1" strike="noStrike" baseline="30000">
                <a:solidFill>
                  <a:srgbClr val="202122"/>
                </a:solidFill>
                <a:latin typeface="Abadi"/>
              </a:rPr>
              <a:t>ème</a:t>
            </a:r>
            <a:r>
              <a:rPr b="0" lang="fr-FR" sz="2400" spc="-1" strike="noStrike">
                <a:solidFill>
                  <a:srgbClr val="202122"/>
                </a:solidFill>
                <a:latin typeface="Abadi"/>
              </a:rPr>
              <a:t> joueur mondial</a:t>
            </a:r>
            <a:endParaRPr b="0" lang="fr-FR" sz="2400" spc="-1" strike="noStrike">
              <a:solidFill>
                <a:srgbClr val="000000"/>
              </a:solidFill>
              <a:latin typeface="Arial"/>
            </a:endParaRPr>
          </a:p>
          <a:p>
            <a:pPr algn="ctr" defTabSz="914400">
              <a:lnSpc>
                <a:spcPct val="100000"/>
              </a:lnSpc>
            </a:pPr>
            <a:r>
              <a:rPr b="0" lang="fr-FR" sz="2400" spc="-1" strike="noStrike">
                <a:solidFill>
                  <a:srgbClr val="202122"/>
                </a:solidFill>
                <a:latin typeface="Abadi"/>
              </a:rPr>
              <a:t>C’est le dernier joueur masculin français a gagner un tournoi du grand chelem </a:t>
            </a: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r>
              <a:rPr b="0" lang="fr-FR" sz="2400" spc="-1" strike="noStrike">
                <a:solidFill>
                  <a:srgbClr val="202122"/>
                </a:solidFill>
                <a:latin typeface="Abadi"/>
              </a:rPr>
              <a:t>En 1991, il commence une carrière de chanteur </a:t>
            </a: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a:p>
            <a:pPr algn="ctr" defTabSz="914400">
              <a:lnSpc>
                <a:spcPct val="100000"/>
              </a:lnSpc>
            </a:pPr>
            <a:endParaRPr b="0" lang="fr-FR" sz="2400" spc="-1" strike="noStrike">
              <a:solidFill>
                <a:srgbClr val="000000"/>
              </a:solidFill>
              <a:latin typeface="Arial"/>
            </a:endParaRPr>
          </a:p>
        </p:txBody>
      </p:sp>
      <p:pic>
        <p:nvPicPr>
          <p:cNvPr id="140" name="Picture 2" descr="Roland-Garros 2023 : 40 anecdotes à connaître sur la victoire de Yannick  Noah en 1983"/>
          <p:cNvPicPr/>
          <p:nvPr/>
        </p:nvPicPr>
        <p:blipFill>
          <a:blip r:embed="rId1"/>
          <a:stretch/>
        </p:blipFill>
        <p:spPr>
          <a:xfrm>
            <a:off x="7400880" y="1996920"/>
            <a:ext cx="3012840" cy="3012840"/>
          </a:xfrm>
          <a:prstGeom prst="rect">
            <a:avLst/>
          </a:prstGeom>
          <a:ln w="0">
            <a:noFill/>
          </a:ln>
        </p:spPr>
      </p:pic>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2" presetSubtype="4">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additive="repl">
                                        <p:cTn id="41" dur="500" fill="hold"/>
                                        <p:tgtEl>
                                          <p:spTgt spid="139"/>
                                        </p:tgtEl>
                                        <p:attrNameLst>
                                          <p:attrName>ppt_x</p:attrName>
                                        </p:attrNameLst>
                                      </p:cBhvr>
                                      <p:tavLst>
                                        <p:tav tm="0">
                                          <p:val>
                                            <p:strVal val="#ppt_x"/>
                                          </p:val>
                                        </p:tav>
                                        <p:tav tm="100000">
                                          <p:val>
                                            <p:strVal val="#ppt_x"/>
                                          </p:val>
                                        </p:tav>
                                      </p:tavLst>
                                    </p:anim>
                                    <p:anim calcmode="lin" valueType="num">
                                      <p:cBhvr additive="repl">
                                        <p:cTn id="42"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2" presetSubtype="4">
                                  <p:stCondLst>
                                    <p:cond delay="0"/>
                                  </p:stCondLst>
                                  <p:childTnLst>
                                    <p:set>
                                      <p:cBhvr>
                                        <p:cTn id="46" dur="1" fill="hold">
                                          <p:stCondLst>
                                            <p:cond delay="0"/>
                                          </p:stCondLst>
                                        </p:cTn>
                                        <p:tgtEl>
                                          <p:spTgt spid="140"/>
                                        </p:tgtEl>
                                        <p:attrNameLst>
                                          <p:attrName>style.visibility</p:attrName>
                                        </p:attrNameLst>
                                      </p:cBhvr>
                                      <p:to>
                                        <p:strVal val="visible"/>
                                      </p:to>
                                    </p:set>
                                    <p:anim calcmode="lin" valueType="num">
                                      <p:cBhvr additive="repl">
                                        <p:cTn id="47" dur="500" fill="hold"/>
                                        <p:tgtEl>
                                          <p:spTgt spid="140"/>
                                        </p:tgtEl>
                                        <p:attrNameLst>
                                          <p:attrName>ppt_x</p:attrName>
                                        </p:attrNameLst>
                                      </p:cBhvr>
                                      <p:tavLst>
                                        <p:tav tm="0">
                                          <p:val>
                                            <p:strVal val="#ppt_x"/>
                                          </p:val>
                                        </p:tav>
                                        <p:tav tm="100000">
                                          <p:val>
                                            <p:strVal val="#ppt_x"/>
                                          </p:val>
                                        </p:tav>
                                      </p:tavLst>
                                    </p:anim>
                                    <p:anim calcmode="lin" valueType="num">
                                      <p:cBhvr additive="repl">
                                        <p:cTn id="4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2" descr="Nadal, les chiffres d'une décennie de domination à Roland-Garros"/>
          <p:cNvPicPr/>
          <p:nvPr/>
        </p:nvPicPr>
        <p:blipFill>
          <a:blip r:embed="rId1"/>
          <a:stretch/>
        </p:blipFill>
        <p:spPr>
          <a:xfrm>
            <a:off x="1052640" y="3200400"/>
            <a:ext cx="2440800" cy="2323440"/>
          </a:xfrm>
          <a:prstGeom prst="rect">
            <a:avLst/>
          </a:prstGeom>
          <a:ln w="0">
            <a:noFill/>
          </a:ln>
        </p:spPr>
      </p:pic>
      <p:pic>
        <p:nvPicPr>
          <p:cNvPr id="142" name="Picture 4" descr="Roger Federer remporte Roland-Garros"/>
          <p:cNvPicPr/>
          <p:nvPr/>
        </p:nvPicPr>
        <p:blipFill>
          <a:blip r:embed="rId2"/>
          <a:stretch/>
        </p:blipFill>
        <p:spPr>
          <a:xfrm>
            <a:off x="4293000" y="200160"/>
            <a:ext cx="3605040" cy="2018520"/>
          </a:xfrm>
          <a:prstGeom prst="rect">
            <a:avLst/>
          </a:prstGeom>
          <a:ln w="0">
            <a:noFill/>
          </a:ln>
        </p:spPr>
      </p:pic>
      <p:pic>
        <p:nvPicPr>
          <p:cNvPr id="143" name="Picture 6" descr="Tennis – Roland-Garros - Novak Djokovic est entré dans une autre dimension  | Tribune de Genève"/>
          <p:cNvPicPr/>
          <p:nvPr/>
        </p:nvPicPr>
        <p:blipFill>
          <a:blip r:embed="rId3"/>
          <a:stretch/>
        </p:blipFill>
        <p:spPr>
          <a:xfrm>
            <a:off x="8624880" y="3166560"/>
            <a:ext cx="3384360" cy="2251800"/>
          </a:xfrm>
          <a:prstGeom prst="rect">
            <a:avLst/>
          </a:prstGeom>
          <a:ln w="0">
            <a:noFill/>
          </a:ln>
        </p:spPr>
      </p:pic>
      <p:pic>
        <p:nvPicPr>
          <p:cNvPr id="144" name="Image 2" descr=""/>
          <p:cNvPicPr/>
          <p:nvPr/>
        </p:nvPicPr>
        <p:blipFill>
          <a:blip r:embed="rId4"/>
          <a:stretch/>
        </p:blipFill>
        <p:spPr>
          <a:xfrm>
            <a:off x="3982320" y="2467080"/>
            <a:ext cx="4226760" cy="3651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ZoneTexte 3"/>
          <p:cNvSpPr/>
          <p:nvPr/>
        </p:nvSpPr>
        <p:spPr>
          <a:xfrm>
            <a:off x="2733840" y="2276640"/>
            <a:ext cx="672408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4800" spc="-1" strike="noStrike">
                <a:solidFill>
                  <a:schemeClr val="dk1"/>
                </a:solidFill>
                <a:latin typeface="Aptos"/>
              </a:rPr>
              <a:t>Merci de votre attention </a:t>
            </a:r>
            <a:endParaRPr b="0" lang="fr-FR" sz="4800" spc="-1" strike="noStrike">
              <a:solidFill>
                <a:srgbClr val="000000"/>
              </a:solidFill>
              <a:latin typeface="Arial"/>
            </a:endParaRPr>
          </a:p>
        </p:txBody>
      </p:sp>
      <p:pic>
        <p:nvPicPr>
          <p:cNvPr id="146" name="Picture 2" descr="Roland-Garros 2025 : la Quinzaine dure trois semaines | FranceTvPro.fr"/>
          <p:cNvPicPr/>
          <p:nvPr/>
        </p:nvPicPr>
        <p:blipFill>
          <a:blip r:embed="rId1"/>
          <a:stretch/>
        </p:blipFill>
        <p:spPr>
          <a:xfrm>
            <a:off x="3791160" y="3429000"/>
            <a:ext cx="4608720" cy="25804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TotalTime>
  <Application>LibreOffice/7.6.2.1$Windows_X86_64 LibreOffice_project/56f7684011345957bbf33a7ee678afaf4d2ba333</Application>
  <AppVersion>15.0000</AppVersion>
  <Words>426</Words>
  <Paragraphs>34</Paragraphs>
  <Company>Credit Agricole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2025-05-14T17:02:25Z</dcterms:created>
  <dc:creator>LABOURE Sebastien</dc:creator>
  <dc:description/>
  <dc:language>fr-FR</dc:language>
  <cp:lastModifiedBy/>
  <dcterms:modified xsi:type="dcterms:W3CDTF">2025-05-15T12:15:54Z</dcterms:modified>
  <cp:revision>7</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2a7d099-78fe-44d6-a7d7-db9fed1dd2e7_ActionId">
    <vt:lpwstr>3c27f920-eddb-4256-b24d-0e2e9b99e87e</vt:lpwstr>
  </property>
  <property fmtid="{D5CDD505-2E9C-101B-9397-08002B2CF9AE}" pid="3" name="MSIP_Label_d2a7d099-78fe-44d6-a7d7-db9fed1dd2e7_ContentBits">
    <vt:lpwstr>0</vt:lpwstr>
  </property>
  <property fmtid="{D5CDD505-2E9C-101B-9397-08002B2CF9AE}" pid="4" name="MSIP_Label_d2a7d099-78fe-44d6-a7d7-db9fed1dd2e7_Enabled">
    <vt:lpwstr>true</vt:lpwstr>
  </property>
  <property fmtid="{D5CDD505-2E9C-101B-9397-08002B2CF9AE}" pid="5" name="MSIP_Label_d2a7d099-78fe-44d6-a7d7-db9fed1dd2e7_Method">
    <vt:lpwstr>Privileged</vt:lpwstr>
  </property>
  <property fmtid="{D5CDD505-2E9C-101B-9397-08002B2CF9AE}" pid="6" name="MSIP_Label_d2a7d099-78fe-44d6-a7d7-db9fed1dd2e7_Name">
    <vt:lpwstr>Confidentiel - C3</vt:lpwstr>
  </property>
  <property fmtid="{D5CDD505-2E9C-101B-9397-08002B2CF9AE}" pid="7" name="MSIP_Label_d2a7d099-78fe-44d6-a7d7-db9fed1dd2e7_SetDate">
    <vt:lpwstr>2025-05-14T17:50:14Z</vt:lpwstr>
  </property>
  <property fmtid="{D5CDD505-2E9C-101B-9397-08002B2CF9AE}" pid="8" name="MSIP_Label_d2a7d099-78fe-44d6-a7d7-db9fed1dd2e7_SiteId">
    <vt:lpwstr>fb3baf17-c313-474c-8d5d-577a3ec97a32</vt:lpwstr>
  </property>
  <property fmtid="{D5CDD505-2E9C-101B-9397-08002B2CF9AE}" pid="9" name="PresentationFormat">
    <vt:lpwstr>Grand écran</vt:lpwstr>
  </property>
  <property fmtid="{D5CDD505-2E9C-101B-9397-08002B2CF9AE}" pid="10" name="Slides">
    <vt:i4>8</vt:i4>
  </property>
  <property fmtid="{D5CDD505-2E9C-101B-9397-08002B2CF9AE}" pid="11" name="_AdHocReviewCycleID">
    <vt:i4>-176800814</vt:i4>
  </property>
  <property fmtid="{D5CDD505-2E9C-101B-9397-08002B2CF9AE}" pid="12" name="_AuthorEmail">
    <vt:lpwstr>sebastien.laboure@ca-centrest.fr</vt:lpwstr>
  </property>
  <property fmtid="{D5CDD505-2E9C-101B-9397-08002B2CF9AE}" pid="13" name="_AuthorEmailDisplayName">
    <vt:lpwstr>LABOURE Sebastien</vt:lpwstr>
  </property>
  <property fmtid="{D5CDD505-2E9C-101B-9397-08002B2CF9AE}" pid="14" name="_EmailSubject">
    <vt:lpwstr>Exposé RG</vt:lpwstr>
  </property>
  <property fmtid="{D5CDD505-2E9C-101B-9397-08002B2CF9AE}" pid="15" name="_NewReviewCycle">
    <vt:lpwstr/>
  </property>
</Properties>
</file>