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5" r:id="rId15"/>
    <p:sldId id="270" r:id="rId16"/>
    <p:sldId id="286" r:id="rId17"/>
    <p:sldId id="288" r:id="rId18"/>
    <p:sldId id="271" r:id="rId19"/>
    <p:sldId id="278" r:id="rId20"/>
    <p:sldId id="280" r:id="rId21"/>
    <p:sldId id="281" r:id="rId22"/>
    <p:sldId id="282" r:id="rId23"/>
    <p:sldId id="283" r:id="rId24"/>
    <p:sldId id="287" r:id="rId25"/>
    <p:sldId id="28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CC3399"/>
    <a:srgbClr val="66FF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9T15:19:11.172"/>
    </inkml:context>
    <inkml:brush xml:id="br0">
      <inkml:brushProperty name="width" value="0.035" units="cm"/>
      <inkml:brushProperty name="height" value="0.035" units="cm"/>
      <inkml:brushProperty name="color" value="#E71224"/>
    </inkml:brush>
  </inkml:definitions>
  <inkml:trace contextRef="#ctx0" brushRef="#br0">0 0 24575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9T15:19:11.172"/>
    </inkml:context>
    <inkml:brush xml:id="br0">
      <inkml:brushProperty name="width" value="0.035" units="cm"/>
      <inkml:brushProperty name="height" value="0.035" units="cm"/>
      <inkml:brushProperty name="color" value="#E71224"/>
    </inkml:brush>
  </inkml:definitions>
  <inkml:trace contextRef="#ctx0" brushRef="#br0">0 0 24575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9T15:19:17.890"/>
    </inkml:context>
    <inkml:brush xml:id="br0">
      <inkml:brushProperty name="width" value="0.035" units="cm"/>
      <inkml:brushProperty name="height" value="0.035" units="cm"/>
      <inkml:brushProperty name="color" value="#E71224"/>
    </inkml:brush>
  </inkml:definitions>
  <inkml:trace contextRef="#ctx0" brushRef="#br0">1 1 24575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9T15:19:36.510"/>
    </inkml:context>
    <inkml:brush xml:id="br0">
      <inkml:brushProperty name="width" value="0.035" units="cm"/>
      <inkml:brushProperty name="height" value="0.035" units="cm"/>
      <inkml:brushProperty name="color" value="#E71224"/>
    </inkml:brush>
  </inkml:definitions>
  <inkml:trace contextRef="#ctx0" brushRef="#br0">0 0 24575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9T15:19:17.890"/>
    </inkml:context>
    <inkml:brush xml:id="br0">
      <inkml:brushProperty name="width" value="0.035" units="cm"/>
      <inkml:brushProperty name="height" value="0.035" units="cm"/>
      <inkml:brushProperty name="color" value="#E71224"/>
    </inkml:brush>
  </inkml:definitions>
  <inkml:trace contextRef="#ctx0" brushRef="#br0">1 1 24575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9T15:19:36.510"/>
    </inkml:context>
    <inkml:brush xml:id="br0">
      <inkml:brushProperty name="width" value="0.035" units="cm"/>
      <inkml:brushProperty name="height" value="0.035" units="cm"/>
      <inkml:brushProperty name="color" value="#E71224"/>
    </inkml:brush>
  </inkml:definitions>
  <inkml:trace contextRef="#ctx0" brushRef="#br0">0 0 24575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9T15:19:11.172"/>
    </inkml:context>
    <inkml:brush xml:id="br0">
      <inkml:brushProperty name="width" value="0.035" units="cm"/>
      <inkml:brushProperty name="height" value="0.035" units="cm"/>
      <inkml:brushProperty name="color" value="#E71224"/>
    </inkml:brush>
  </inkml:definitions>
  <inkml:trace contextRef="#ctx0" brushRef="#br0">0 0 24575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9T15:19:17.890"/>
    </inkml:context>
    <inkml:brush xml:id="br0">
      <inkml:brushProperty name="width" value="0.035" units="cm"/>
      <inkml:brushProperty name="height" value="0.035" units="cm"/>
      <inkml:brushProperty name="color" value="#E71224"/>
    </inkml:brush>
  </inkml:definitions>
  <inkml:trace contextRef="#ctx0" brushRef="#br0">1 1 24575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9T15:19:36.510"/>
    </inkml:context>
    <inkml:brush xml:id="br0">
      <inkml:brushProperty name="width" value="0.035" units="cm"/>
      <inkml:brushProperty name="height" value="0.035" units="cm"/>
      <inkml:brushProperty name="color" value="#E71224"/>
    </inkml:brush>
  </inkml:definitions>
  <inkml:trace contextRef="#ctx0" brushRef="#br0">0 0 24575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9T15:19:11.172"/>
    </inkml:context>
    <inkml:brush xml:id="br0">
      <inkml:brushProperty name="width" value="0.035" units="cm"/>
      <inkml:brushProperty name="height" value="0.035" units="cm"/>
      <inkml:brushProperty name="color" value="#E71224"/>
    </inkml:brush>
  </inkml:definitions>
  <inkml:trace contextRef="#ctx0" brushRef="#br0">0 0 24575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9T15:19:17.890"/>
    </inkml:context>
    <inkml:brush xml:id="br0">
      <inkml:brushProperty name="width" value="0.035" units="cm"/>
      <inkml:brushProperty name="height" value="0.035" units="cm"/>
      <inkml:brushProperty name="color" value="#E71224"/>
    </inkml:brush>
  </inkml:definitions>
  <inkml:trace contextRef="#ctx0" brushRef="#br0">1 1 24575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9T15:19:36.510"/>
    </inkml:context>
    <inkml:brush xml:id="br0">
      <inkml:brushProperty name="width" value="0.035" units="cm"/>
      <inkml:brushProperty name="height" value="0.035" units="cm"/>
      <inkml:brushProperty name="color" value="#E71224"/>
    </inkml:brush>
  </inkml:definitions>
  <inkml:trace contextRef="#ctx0" brushRef="#br0">0 0 24575</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fr-FR"/>
              <a:t>Modifiez le style du titre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CB16BBFC-8CD6-4C0C-A383-F42F7B225CDB}" type="datetimeFigureOut">
              <a:rPr lang="fr-FR" smtClean="0"/>
              <a:t>02/02/2025</a:t>
            </a:fld>
            <a:endParaRPr lang="fr-FR"/>
          </a:p>
        </p:txBody>
      </p:sp>
      <p:sp>
        <p:nvSpPr>
          <p:cNvPr id="5" name="Footer Placeholder 4"/>
          <p:cNvSpPr>
            <a:spLocks noGrp="1"/>
          </p:cNvSpPr>
          <p:nvPr>
            <p:ph type="ftr" sz="quarter" idx="11"/>
          </p:nvPr>
        </p:nvSpPr>
        <p:spPr>
          <a:xfrm>
            <a:off x="1371600" y="4323845"/>
            <a:ext cx="6400800" cy="365125"/>
          </a:xfrm>
        </p:spPr>
        <p:txBody>
          <a:bodyPr/>
          <a:lstStyle/>
          <a:p>
            <a:endParaRPr lang="fr-FR"/>
          </a:p>
        </p:txBody>
      </p:sp>
      <p:sp>
        <p:nvSpPr>
          <p:cNvPr id="6" name="Slide Number Placeholder 5"/>
          <p:cNvSpPr>
            <a:spLocks noGrp="1"/>
          </p:cNvSpPr>
          <p:nvPr>
            <p:ph type="sldNum" sz="quarter" idx="12"/>
          </p:nvPr>
        </p:nvSpPr>
        <p:spPr>
          <a:xfrm>
            <a:off x="8077200" y="1430866"/>
            <a:ext cx="2743200" cy="365125"/>
          </a:xfrm>
        </p:spPr>
        <p:txBody>
          <a:bodyPr/>
          <a:lstStyle/>
          <a:p>
            <a:fld id="{014BFC28-401F-4023-B79A-D20F63060C07}" type="slidenum">
              <a:rPr lang="fr-FR" smtClean="0"/>
              <a:t>‹N°›</a:t>
            </a:fld>
            <a:endParaRPr lang="fr-FR"/>
          </a:p>
        </p:txBody>
      </p:sp>
    </p:spTree>
    <p:extLst>
      <p:ext uri="{BB962C8B-B14F-4D97-AF65-F5344CB8AC3E}">
        <p14:creationId xmlns:p14="http://schemas.microsoft.com/office/powerpoint/2010/main" val="2168935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B16BBFC-8CD6-4C0C-A383-F42F7B225CDB}" type="datetimeFigureOut">
              <a:rPr lang="fr-FR" smtClean="0"/>
              <a:t>02/02/2025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14BFC28-401F-4023-B79A-D20F63060C07}" type="slidenum">
              <a:rPr lang="fr-FR" smtClean="0"/>
              <a:t>‹N°›</a:t>
            </a:fld>
            <a:endParaRPr lang="fr-FR"/>
          </a:p>
        </p:txBody>
      </p:sp>
    </p:spTree>
    <p:extLst>
      <p:ext uri="{BB962C8B-B14F-4D97-AF65-F5344CB8AC3E}">
        <p14:creationId xmlns:p14="http://schemas.microsoft.com/office/powerpoint/2010/main" val="2938042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B16BBFC-8CD6-4C0C-A383-F42F7B225CDB}" type="datetimeFigureOut">
              <a:rPr lang="fr-FR" smtClean="0"/>
              <a:t>02/02/2025</a:t>
            </a:fld>
            <a:endParaRPr lang="fr-FR"/>
          </a:p>
        </p:txBody>
      </p:sp>
      <p:sp>
        <p:nvSpPr>
          <p:cNvPr id="6" name="Footer Placeholder 5"/>
          <p:cNvSpPr>
            <a:spLocks noGrp="1"/>
          </p:cNvSpPr>
          <p:nvPr>
            <p:ph type="ftr" sz="quarter" idx="11"/>
          </p:nvPr>
        </p:nvSpPr>
        <p:spPr>
          <a:xfrm>
            <a:off x="685800" y="379941"/>
            <a:ext cx="6991492" cy="365125"/>
          </a:xfrm>
        </p:spPr>
        <p:txBody>
          <a:bodyPr/>
          <a:lstStyle/>
          <a:p>
            <a:endParaRPr lang="fr-FR"/>
          </a:p>
        </p:txBody>
      </p:sp>
      <p:sp>
        <p:nvSpPr>
          <p:cNvPr id="7" name="Slide Number Placeholder 6"/>
          <p:cNvSpPr>
            <a:spLocks noGrp="1"/>
          </p:cNvSpPr>
          <p:nvPr>
            <p:ph type="sldNum" sz="quarter" idx="12"/>
          </p:nvPr>
        </p:nvSpPr>
        <p:spPr>
          <a:xfrm>
            <a:off x="10862452" y="381000"/>
            <a:ext cx="643748" cy="365125"/>
          </a:xfrm>
        </p:spPr>
        <p:txBody>
          <a:bodyPr/>
          <a:lstStyle/>
          <a:p>
            <a:fld id="{014BFC28-401F-4023-B79A-D20F63060C07}" type="slidenum">
              <a:rPr lang="fr-FR" smtClean="0"/>
              <a:t>‹N°›</a:t>
            </a:fld>
            <a:endParaRPr lang="fr-FR"/>
          </a:p>
        </p:txBody>
      </p:sp>
    </p:spTree>
    <p:extLst>
      <p:ext uri="{BB962C8B-B14F-4D97-AF65-F5344CB8AC3E}">
        <p14:creationId xmlns:p14="http://schemas.microsoft.com/office/powerpoint/2010/main" val="2920945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fr-FR"/>
              <a:t>Modifiez le style du titre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B16BBFC-8CD6-4C0C-A383-F42F7B225CDB}" type="datetimeFigureOut">
              <a:rPr lang="fr-FR" smtClean="0"/>
              <a:t>02/02/2025</a:t>
            </a:fld>
            <a:endParaRPr lang="fr-FR"/>
          </a:p>
        </p:txBody>
      </p:sp>
      <p:sp>
        <p:nvSpPr>
          <p:cNvPr id="6" name="Footer Placeholder 5"/>
          <p:cNvSpPr>
            <a:spLocks noGrp="1"/>
          </p:cNvSpPr>
          <p:nvPr>
            <p:ph type="ftr" sz="quarter" idx="11"/>
          </p:nvPr>
        </p:nvSpPr>
        <p:spPr>
          <a:xfrm>
            <a:off x="685800" y="379941"/>
            <a:ext cx="6991492" cy="365125"/>
          </a:xfrm>
        </p:spPr>
        <p:txBody>
          <a:bodyPr/>
          <a:lstStyle/>
          <a:p>
            <a:endParaRPr lang="fr-FR"/>
          </a:p>
        </p:txBody>
      </p:sp>
      <p:sp>
        <p:nvSpPr>
          <p:cNvPr id="7" name="Slide Number Placeholder 6"/>
          <p:cNvSpPr>
            <a:spLocks noGrp="1"/>
          </p:cNvSpPr>
          <p:nvPr>
            <p:ph type="sldNum" sz="quarter" idx="12"/>
          </p:nvPr>
        </p:nvSpPr>
        <p:spPr>
          <a:xfrm>
            <a:off x="10862452" y="381000"/>
            <a:ext cx="643748" cy="365125"/>
          </a:xfrm>
        </p:spPr>
        <p:txBody>
          <a:bodyPr/>
          <a:lstStyle/>
          <a:p>
            <a:fld id="{014BFC28-401F-4023-B79A-D20F63060C07}" type="slidenum">
              <a:rPr lang="fr-FR" smtClean="0"/>
              <a:t>‹N°›</a:t>
            </a:fld>
            <a:endParaRPr lang="fr-F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08114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CB16BBFC-8CD6-4C0C-A383-F42F7B225CDB}" type="datetimeFigureOut">
              <a:rPr lang="fr-FR" smtClean="0"/>
              <a:t>02/02/2025</a:t>
            </a:fld>
            <a:endParaRPr lang="fr-FR"/>
          </a:p>
        </p:txBody>
      </p:sp>
      <p:sp>
        <p:nvSpPr>
          <p:cNvPr id="6" name="Footer Placeholder 5"/>
          <p:cNvSpPr>
            <a:spLocks noGrp="1"/>
          </p:cNvSpPr>
          <p:nvPr>
            <p:ph type="ftr" sz="quarter" idx="11"/>
          </p:nvPr>
        </p:nvSpPr>
        <p:spPr>
          <a:xfrm>
            <a:off x="685800" y="378883"/>
            <a:ext cx="6991492" cy="365125"/>
          </a:xfrm>
        </p:spPr>
        <p:txBody>
          <a:bodyPr/>
          <a:lstStyle/>
          <a:p>
            <a:endParaRPr lang="fr-FR"/>
          </a:p>
        </p:txBody>
      </p:sp>
      <p:sp>
        <p:nvSpPr>
          <p:cNvPr id="7" name="Slide Number Placeholder 6"/>
          <p:cNvSpPr>
            <a:spLocks noGrp="1"/>
          </p:cNvSpPr>
          <p:nvPr>
            <p:ph type="sldNum" sz="quarter" idx="12"/>
          </p:nvPr>
        </p:nvSpPr>
        <p:spPr>
          <a:xfrm>
            <a:off x="10862452" y="381000"/>
            <a:ext cx="643748" cy="365125"/>
          </a:xfrm>
        </p:spPr>
        <p:txBody>
          <a:bodyPr/>
          <a:lstStyle/>
          <a:p>
            <a:fld id="{014BFC28-401F-4023-B79A-D20F63060C07}" type="slidenum">
              <a:rPr lang="fr-FR" smtClean="0"/>
              <a:t>‹N°›</a:t>
            </a:fld>
            <a:endParaRPr lang="fr-FR"/>
          </a:p>
        </p:txBody>
      </p:sp>
    </p:spTree>
    <p:extLst>
      <p:ext uri="{BB962C8B-B14F-4D97-AF65-F5344CB8AC3E}">
        <p14:creationId xmlns:p14="http://schemas.microsoft.com/office/powerpoint/2010/main" val="3415656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fr-FR"/>
              <a:t>Modifiez le style du titre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CB16BBFC-8CD6-4C0C-A383-F42F7B225CDB}" type="datetimeFigureOut">
              <a:rPr lang="fr-FR" smtClean="0"/>
              <a:t>02/02/2025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14BFC28-401F-4023-B79A-D20F63060C07}" type="slidenum">
              <a:rPr lang="fr-FR" smtClean="0"/>
              <a:t>‹N°›</a:t>
            </a:fld>
            <a:endParaRPr lang="fr-FR"/>
          </a:p>
        </p:txBody>
      </p:sp>
    </p:spTree>
    <p:extLst>
      <p:ext uri="{BB962C8B-B14F-4D97-AF65-F5344CB8AC3E}">
        <p14:creationId xmlns:p14="http://schemas.microsoft.com/office/powerpoint/2010/main" val="2671797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fr-FR"/>
              <a:t>Modifiez le style du titre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CB16BBFC-8CD6-4C0C-A383-F42F7B225CDB}" type="datetimeFigureOut">
              <a:rPr lang="fr-FR" smtClean="0"/>
              <a:t>02/02/2025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14BFC28-401F-4023-B79A-D20F63060C07}" type="slidenum">
              <a:rPr lang="fr-FR" smtClean="0"/>
              <a:t>‹N°›</a:t>
            </a:fld>
            <a:endParaRPr lang="fr-FR"/>
          </a:p>
        </p:txBody>
      </p:sp>
    </p:spTree>
    <p:extLst>
      <p:ext uri="{BB962C8B-B14F-4D97-AF65-F5344CB8AC3E}">
        <p14:creationId xmlns:p14="http://schemas.microsoft.com/office/powerpoint/2010/main" val="1747533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B16BBFC-8CD6-4C0C-A383-F42F7B225CDB}" type="datetimeFigureOut">
              <a:rPr lang="fr-FR" smtClean="0"/>
              <a:t>02/02/2025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14BFC28-401F-4023-B79A-D20F63060C07}" type="slidenum">
              <a:rPr lang="fr-FR" smtClean="0"/>
              <a:t>‹N°›</a:t>
            </a:fld>
            <a:endParaRPr lang="fr-FR"/>
          </a:p>
        </p:txBody>
      </p:sp>
    </p:spTree>
    <p:extLst>
      <p:ext uri="{BB962C8B-B14F-4D97-AF65-F5344CB8AC3E}">
        <p14:creationId xmlns:p14="http://schemas.microsoft.com/office/powerpoint/2010/main" val="3538887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CB16BBFC-8CD6-4C0C-A383-F42F7B225CDB}" type="datetimeFigureOut">
              <a:rPr lang="fr-FR" smtClean="0"/>
              <a:t>02/02/2025</a:t>
            </a:fld>
            <a:endParaRPr lang="fr-FR"/>
          </a:p>
        </p:txBody>
      </p:sp>
      <p:sp>
        <p:nvSpPr>
          <p:cNvPr id="5" name="Footer Placeholder 4"/>
          <p:cNvSpPr>
            <a:spLocks noGrp="1"/>
          </p:cNvSpPr>
          <p:nvPr>
            <p:ph type="ftr" sz="quarter" idx="11"/>
          </p:nvPr>
        </p:nvSpPr>
        <p:spPr>
          <a:xfrm>
            <a:off x="685800" y="381000"/>
            <a:ext cx="6991492" cy="365125"/>
          </a:xfrm>
        </p:spPr>
        <p:txBody>
          <a:bodyPr/>
          <a:lstStyle/>
          <a:p>
            <a:endParaRPr lang="fr-FR"/>
          </a:p>
        </p:txBody>
      </p:sp>
      <p:sp>
        <p:nvSpPr>
          <p:cNvPr id="6" name="Slide Number Placeholder 5"/>
          <p:cNvSpPr>
            <a:spLocks noGrp="1"/>
          </p:cNvSpPr>
          <p:nvPr>
            <p:ph type="sldNum" sz="quarter" idx="12"/>
          </p:nvPr>
        </p:nvSpPr>
        <p:spPr>
          <a:xfrm>
            <a:off x="10862452" y="381000"/>
            <a:ext cx="643748" cy="365125"/>
          </a:xfrm>
        </p:spPr>
        <p:txBody>
          <a:bodyPr/>
          <a:lstStyle/>
          <a:p>
            <a:fld id="{014BFC28-401F-4023-B79A-D20F63060C07}" type="slidenum">
              <a:rPr lang="fr-FR" smtClean="0"/>
              <a:t>‹N°›</a:t>
            </a:fld>
            <a:endParaRPr lang="fr-FR"/>
          </a:p>
        </p:txBody>
      </p:sp>
    </p:spTree>
    <p:extLst>
      <p:ext uri="{BB962C8B-B14F-4D97-AF65-F5344CB8AC3E}">
        <p14:creationId xmlns:p14="http://schemas.microsoft.com/office/powerpoint/2010/main" val="4142938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B16BBFC-8CD6-4C0C-A383-F42F7B225CDB}" type="datetimeFigureOut">
              <a:rPr lang="fr-FR" smtClean="0"/>
              <a:t>02/02/2025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14BFC28-401F-4023-B79A-D20F63060C07}" type="slidenum">
              <a:rPr lang="fr-FR" smtClean="0"/>
              <a:t>‹N°›</a:t>
            </a:fld>
            <a:endParaRPr lang="fr-FR"/>
          </a:p>
        </p:txBody>
      </p:sp>
    </p:spTree>
    <p:extLst>
      <p:ext uri="{BB962C8B-B14F-4D97-AF65-F5344CB8AC3E}">
        <p14:creationId xmlns:p14="http://schemas.microsoft.com/office/powerpoint/2010/main" val="4121486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fr-FR"/>
              <a:t>Modifiez le style du titre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CB16BBFC-8CD6-4C0C-A383-F42F7B225CDB}" type="datetimeFigureOut">
              <a:rPr lang="fr-FR" smtClean="0"/>
              <a:t>02/02/2025</a:t>
            </a:fld>
            <a:endParaRPr lang="fr-FR"/>
          </a:p>
        </p:txBody>
      </p:sp>
      <p:sp>
        <p:nvSpPr>
          <p:cNvPr id="5" name="Footer Placeholder 4"/>
          <p:cNvSpPr>
            <a:spLocks noGrp="1"/>
          </p:cNvSpPr>
          <p:nvPr>
            <p:ph type="ftr" sz="quarter" idx="11"/>
          </p:nvPr>
        </p:nvSpPr>
        <p:spPr>
          <a:xfrm>
            <a:off x="685800" y="381001"/>
            <a:ext cx="6991492" cy="364065"/>
          </a:xfrm>
        </p:spPr>
        <p:txBody>
          <a:bodyPr/>
          <a:lstStyle/>
          <a:p>
            <a:endParaRPr lang="fr-FR"/>
          </a:p>
        </p:txBody>
      </p:sp>
      <p:sp>
        <p:nvSpPr>
          <p:cNvPr id="6" name="Slide Number Placeholder 5"/>
          <p:cNvSpPr>
            <a:spLocks noGrp="1"/>
          </p:cNvSpPr>
          <p:nvPr>
            <p:ph type="sldNum" sz="quarter" idx="12"/>
          </p:nvPr>
        </p:nvSpPr>
        <p:spPr>
          <a:xfrm>
            <a:off x="10862452" y="381000"/>
            <a:ext cx="643748" cy="365125"/>
          </a:xfrm>
        </p:spPr>
        <p:txBody>
          <a:bodyPr/>
          <a:lstStyle/>
          <a:p>
            <a:fld id="{014BFC28-401F-4023-B79A-D20F63060C07}" type="slidenum">
              <a:rPr lang="fr-FR" smtClean="0"/>
              <a:t>‹N°›</a:t>
            </a:fld>
            <a:endParaRPr lang="fr-FR"/>
          </a:p>
        </p:txBody>
      </p:sp>
    </p:spTree>
    <p:extLst>
      <p:ext uri="{BB962C8B-B14F-4D97-AF65-F5344CB8AC3E}">
        <p14:creationId xmlns:p14="http://schemas.microsoft.com/office/powerpoint/2010/main" val="3407197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B16BBFC-8CD6-4C0C-A383-F42F7B225CDB}" type="datetimeFigureOut">
              <a:rPr lang="fr-FR" smtClean="0"/>
              <a:t>02/02/2025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14BFC28-401F-4023-B79A-D20F63060C07}" type="slidenum">
              <a:rPr lang="fr-FR" smtClean="0"/>
              <a:t>‹N°›</a:t>
            </a:fld>
            <a:endParaRPr lang="fr-FR"/>
          </a:p>
        </p:txBody>
      </p:sp>
    </p:spTree>
    <p:extLst>
      <p:ext uri="{BB962C8B-B14F-4D97-AF65-F5344CB8AC3E}">
        <p14:creationId xmlns:p14="http://schemas.microsoft.com/office/powerpoint/2010/main" val="2937411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fr-FR"/>
              <a:t>Modifiez le style du titre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5800" y="3132666"/>
            <a:ext cx="5311775" cy="308601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3132666"/>
            <a:ext cx="5334000" cy="308601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B16BBFC-8CD6-4C0C-A383-F42F7B225CDB}" type="datetimeFigureOut">
              <a:rPr lang="fr-FR" smtClean="0"/>
              <a:t>02/02/2025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14BFC28-401F-4023-B79A-D20F63060C07}" type="slidenum">
              <a:rPr lang="fr-FR" smtClean="0"/>
              <a:t>‹N°›</a:t>
            </a:fld>
            <a:endParaRPr lang="fr-FR"/>
          </a:p>
        </p:txBody>
      </p:sp>
    </p:spTree>
    <p:extLst>
      <p:ext uri="{BB962C8B-B14F-4D97-AF65-F5344CB8AC3E}">
        <p14:creationId xmlns:p14="http://schemas.microsoft.com/office/powerpoint/2010/main" val="1399634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B16BBFC-8CD6-4C0C-A383-F42F7B225CDB}" type="datetimeFigureOut">
              <a:rPr lang="fr-FR" smtClean="0"/>
              <a:t>02/02/2025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14BFC28-401F-4023-B79A-D20F63060C07}" type="slidenum">
              <a:rPr lang="fr-FR" smtClean="0"/>
              <a:t>‹N°›</a:t>
            </a:fld>
            <a:endParaRPr lang="fr-FR"/>
          </a:p>
        </p:txBody>
      </p:sp>
    </p:spTree>
    <p:extLst>
      <p:ext uri="{BB962C8B-B14F-4D97-AF65-F5344CB8AC3E}">
        <p14:creationId xmlns:p14="http://schemas.microsoft.com/office/powerpoint/2010/main" val="1720593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6BBFC-8CD6-4C0C-A383-F42F7B225CDB}" type="datetimeFigureOut">
              <a:rPr lang="fr-FR" smtClean="0"/>
              <a:t>02/02/2025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14BFC28-401F-4023-B79A-D20F63060C07}" type="slidenum">
              <a:rPr lang="fr-FR" smtClean="0"/>
              <a:t>‹N°›</a:t>
            </a:fld>
            <a:endParaRPr lang="fr-FR"/>
          </a:p>
        </p:txBody>
      </p:sp>
    </p:spTree>
    <p:extLst>
      <p:ext uri="{BB962C8B-B14F-4D97-AF65-F5344CB8AC3E}">
        <p14:creationId xmlns:p14="http://schemas.microsoft.com/office/powerpoint/2010/main" val="62926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fr-FR"/>
              <a:t>Modifiez le style du titre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B16BBFC-8CD6-4C0C-A383-F42F7B225CDB}" type="datetimeFigureOut">
              <a:rPr lang="fr-FR" smtClean="0"/>
              <a:t>02/02/2025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14BFC28-401F-4023-B79A-D20F63060C07}" type="slidenum">
              <a:rPr lang="fr-FR" smtClean="0"/>
              <a:t>‹N°›</a:t>
            </a:fld>
            <a:endParaRPr lang="fr-FR"/>
          </a:p>
        </p:txBody>
      </p:sp>
    </p:spTree>
    <p:extLst>
      <p:ext uri="{BB962C8B-B14F-4D97-AF65-F5344CB8AC3E}">
        <p14:creationId xmlns:p14="http://schemas.microsoft.com/office/powerpoint/2010/main" val="247573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B16BBFC-8CD6-4C0C-A383-F42F7B225CDB}" type="datetimeFigureOut">
              <a:rPr lang="fr-FR" smtClean="0"/>
              <a:t>02/02/2025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14BFC28-401F-4023-B79A-D20F63060C07}" type="slidenum">
              <a:rPr lang="fr-FR" smtClean="0"/>
              <a:t>‹N°›</a:t>
            </a:fld>
            <a:endParaRPr lang="fr-FR"/>
          </a:p>
        </p:txBody>
      </p:sp>
    </p:spTree>
    <p:extLst>
      <p:ext uri="{BB962C8B-B14F-4D97-AF65-F5344CB8AC3E}">
        <p14:creationId xmlns:p14="http://schemas.microsoft.com/office/powerpoint/2010/main" val="946556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B16BBFC-8CD6-4C0C-A383-F42F7B225CDB}" type="datetimeFigureOut">
              <a:rPr lang="fr-FR" smtClean="0"/>
              <a:t>02/02/2025</a:t>
            </a:fld>
            <a:endParaRPr lang="fr-F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14BFC28-401F-4023-B79A-D20F63060C07}" type="slidenum">
              <a:rPr lang="fr-FR" smtClean="0"/>
              <a:t>‹N°›</a:t>
            </a:fld>
            <a:endParaRPr lang="fr-FR"/>
          </a:p>
        </p:txBody>
      </p:sp>
    </p:spTree>
    <p:extLst>
      <p:ext uri="{BB962C8B-B14F-4D97-AF65-F5344CB8AC3E}">
        <p14:creationId xmlns:p14="http://schemas.microsoft.com/office/powerpoint/2010/main" val="4085506517"/>
      </p:ext>
    </p:extLst>
  </p:cSld>
  <p:clrMap bg1="dk1" tx1="lt1" bg2="dk2"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ideo" Target="https://www.youtube.com/embed/40DJLD8cSOA?feature=oembed" TargetMode="Externa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video" Target="https://www.youtube.com/embed/EVhDEy_W2R8?feature=oembed" TargetMode="Externa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video" Target="https://www.youtube.com/embed/DuLv9nc2L3A?feature=oembed" TargetMode="Externa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fr.wikipedia.org/wiki/Tournoi_des_Cinq_Nations_197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fr.wikipedia.org/wiki/%C3%89quipe_d%27Italie_de_rugby_%C3%A0_XV" TargetMode="External"/><Relationship Id="rId13" Type="http://schemas.openxmlformats.org/officeDocument/2006/relationships/hyperlink" Target="https://commons.wikimedia.org/wiki/File:Flag_of_France.svg?uselang=fr" TargetMode="External"/><Relationship Id="rId18" Type="http://schemas.openxmlformats.org/officeDocument/2006/relationships/image" Target="../media/image45.png"/><Relationship Id="rId3" Type="http://schemas.openxmlformats.org/officeDocument/2006/relationships/hyperlink" Target="https://fr.wikipedia.org/wiki/%C3%89quipe_d%27Angleterre_de_rugby_%C3%A0_XV" TargetMode="External"/><Relationship Id="rId7" Type="http://schemas.openxmlformats.org/officeDocument/2006/relationships/hyperlink" Target="https://fr.wikipedia.org/wiki/%C3%89quipe_d%27%C3%89cosse_de_rugby_%C3%A0_XV" TargetMode="External"/><Relationship Id="rId12" Type="http://schemas.openxmlformats.org/officeDocument/2006/relationships/image" Target="../media/image42.png"/><Relationship Id="rId17" Type="http://schemas.openxmlformats.org/officeDocument/2006/relationships/hyperlink" Target="https://commons.wikimedia.org/wiki/File:Flag_of_Scotland.svg?uselang=fr" TargetMode="External"/><Relationship Id="rId2" Type="http://schemas.openxmlformats.org/officeDocument/2006/relationships/hyperlink" Target="https://fr.wikipedia.org/wiki/Grand_Chelem_(rugby_%C3%A0_XV)" TargetMode="External"/><Relationship Id="rId16" Type="http://schemas.openxmlformats.org/officeDocument/2006/relationships/image" Target="../media/image44.png"/><Relationship Id="rId20"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hyperlink" Target="https://fr.wikipedia.org/wiki/%C3%89quipe_d%27Irlande_de_rugby_%C3%A0_XV" TargetMode="External"/><Relationship Id="rId11" Type="http://schemas.openxmlformats.org/officeDocument/2006/relationships/hyperlink" Target="https://commons.wikimedia.org/wiki/File:Flag_of_Wales.svg?uselang=fr" TargetMode="External"/><Relationship Id="rId5" Type="http://schemas.openxmlformats.org/officeDocument/2006/relationships/hyperlink" Target="https://fr.wikipedia.org/wiki/%C3%89quipe_de_France_de_rugby_%C3%A0_XV" TargetMode="External"/><Relationship Id="rId15" Type="http://schemas.openxmlformats.org/officeDocument/2006/relationships/hyperlink" Target="https://commons.wikimedia.org/wiki/File:IRFU_flag.svg?uselang=fr" TargetMode="External"/><Relationship Id="rId10" Type="http://schemas.openxmlformats.org/officeDocument/2006/relationships/image" Target="../media/image41.png"/><Relationship Id="rId19" Type="http://schemas.openxmlformats.org/officeDocument/2006/relationships/hyperlink" Target="https://commons.wikimedia.org/wiki/File:Flag_of_Italy.svg?uselang=fr" TargetMode="External"/><Relationship Id="rId4" Type="http://schemas.openxmlformats.org/officeDocument/2006/relationships/hyperlink" Target="https://fr.wikipedia.org/wiki/%C3%89quipe_du_pays_de_Galles_de_rugby_%C3%A0_XV" TargetMode="External"/><Relationship Id="rId9" Type="http://schemas.openxmlformats.org/officeDocument/2006/relationships/hyperlink" Target="https://commons.wikimedia.org/wiki/File:Flag_of_England.svg?uselang=fr" TargetMode="External"/><Relationship Id="rId14" Type="http://schemas.openxmlformats.org/officeDocument/2006/relationships/image" Target="../media/image4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15.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11.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customXml" Target="../ink/ink4.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customXml" Target="../ink/ink6.xml"/><Relationship Id="rId4" Type="http://schemas.openxmlformats.org/officeDocument/2006/relationships/customXml" Target="../ink/ink5.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4.jpeg"/><Relationship Id="rId2" Type="http://schemas.openxmlformats.org/officeDocument/2006/relationships/customXml" Target="../ink/ink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customXml" Target="../ink/ink9.xml"/><Relationship Id="rId4" Type="http://schemas.openxmlformats.org/officeDocument/2006/relationships/customXml" Target="../ink/ink8.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customXml" Target="../ink/ink10.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customXml" Target="../ink/ink12.xml"/><Relationship Id="rId4" Type="http://schemas.openxmlformats.org/officeDocument/2006/relationships/customXml" Target="../ink/ink11.xml"/></Relationships>
</file>

<file path=ppt/slides/_rels/slide2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7.xml"/><Relationship Id="rId1" Type="http://schemas.openxmlformats.org/officeDocument/2006/relationships/video" Target="https://www.youtube.com/embed/r035B5rXOYo?feature=oembed"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fr.wikipedia.org/wiki/Angleterr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pOLkxWJAcUo?feature=oembed" TargetMode="Externa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s://fr.wikipedia.org/wiki/Plumes_d%27autruche" TargetMode="External"/><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aVZHklqNGoo?feature=oembed" TargetMode="Externa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https://www.youtube.com/embed/uXP9B-EU4bg?feature=oembed" TargetMode="Externa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343A569-384A-1D17-FE44-E004BF669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38F7063C-02EC-B684-2B70-96ED04837FCB}"/>
              </a:ext>
            </a:extLst>
          </p:cNvPr>
          <p:cNvSpPr txBox="1"/>
          <p:nvPr/>
        </p:nvSpPr>
        <p:spPr>
          <a:xfrm>
            <a:off x="3331698" y="4220307"/>
            <a:ext cx="5528603" cy="369332"/>
          </a:xfrm>
          <a:prstGeom prst="rect">
            <a:avLst/>
          </a:prstGeom>
          <a:noFill/>
        </p:spPr>
        <p:txBody>
          <a:bodyPr wrap="square" rtlCol="0">
            <a:spAutoFit/>
          </a:bodyPr>
          <a:lstStyle/>
          <a:p>
            <a:pPr algn="ctr"/>
            <a:r>
              <a:rPr lang="fr-FR" dirty="0"/>
              <a:t>Exposé d’Eliott DAUPHIN - 31 janvier 2025 </a:t>
            </a:r>
          </a:p>
        </p:txBody>
      </p:sp>
    </p:spTree>
    <p:extLst>
      <p:ext uri="{BB962C8B-B14F-4D97-AF65-F5344CB8AC3E}">
        <p14:creationId xmlns:p14="http://schemas.microsoft.com/office/powerpoint/2010/main" val="172891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33298-42C5-9A26-7543-13371DE92D6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D031719-9CF5-99D5-4ABF-04288D5F6185}"/>
              </a:ext>
            </a:extLst>
          </p:cNvPr>
          <p:cNvSpPr>
            <a:spLocks noGrp="1"/>
          </p:cNvSpPr>
          <p:nvPr>
            <p:ph type="title"/>
          </p:nvPr>
        </p:nvSpPr>
        <p:spPr>
          <a:xfrm>
            <a:off x="3924886" y="146146"/>
            <a:ext cx="2912471" cy="1293028"/>
          </a:xfrm>
        </p:spPr>
        <p:txBody>
          <a:bodyPr/>
          <a:lstStyle/>
          <a:p>
            <a:r>
              <a:rPr lang="fr-FR" b="1" kern="100" dirty="0">
                <a:latin typeface="Arial" panose="020B0604020202020204" pitchFamily="34" charset="0"/>
                <a:ea typeface="Aptos" panose="020B0004020202020204" pitchFamily="34" charset="0"/>
                <a:cs typeface="Times New Roman" panose="02020603050405020304" pitchFamily="18" charset="0"/>
              </a:rPr>
              <a:t>L’IRLANDE</a:t>
            </a:r>
            <a:r>
              <a:rPr lang="fr-FR" b="1" kern="100" dirty="0">
                <a:effectLst/>
                <a:latin typeface="Arial" panose="020B0604020202020204" pitchFamily="34" charset="0"/>
                <a:ea typeface="Aptos" panose="020B0004020202020204" pitchFamily="34" charset="0"/>
                <a:cs typeface="Times New Roman" panose="02020603050405020304" pitchFamily="18" charset="0"/>
              </a:rPr>
              <a:t>  </a:t>
            </a:r>
            <a:endParaRPr lang="fr-FR" dirty="0"/>
          </a:p>
        </p:txBody>
      </p:sp>
      <p:sp>
        <p:nvSpPr>
          <p:cNvPr id="8" name="ZoneTexte 7">
            <a:extLst>
              <a:ext uri="{FF2B5EF4-FFF2-40B4-BE49-F238E27FC236}">
                <a16:creationId xmlns:a16="http://schemas.microsoft.com/office/drawing/2014/main" id="{7742A96C-7541-74C9-9195-BE97DED9C73A}"/>
              </a:ext>
            </a:extLst>
          </p:cNvPr>
          <p:cNvSpPr txBox="1"/>
          <p:nvPr/>
        </p:nvSpPr>
        <p:spPr>
          <a:xfrm>
            <a:off x="355168" y="3414641"/>
            <a:ext cx="4616857" cy="369332"/>
          </a:xfrm>
          <a:prstGeom prst="rect">
            <a:avLst/>
          </a:prstGeom>
          <a:noFill/>
        </p:spPr>
        <p:txBody>
          <a:bodyPr wrap="square" rtlCol="0">
            <a:spAutoFit/>
          </a:bodyPr>
          <a:lstStyle/>
          <a:p>
            <a:pPr algn="ctr"/>
            <a:r>
              <a:rPr lang="fr-FR" sz="1800" b="1" dirty="0">
                <a:effectLst/>
                <a:latin typeface="Calibri" panose="020F0502020204030204" pitchFamily="34" charset="0"/>
                <a:ea typeface="Aptos" panose="020B0004020202020204" pitchFamily="34" charset="0"/>
              </a:rPr>
              <a:t>Maillot vert, short blanc, chaussettes vertes</a:t>
            </a:r>
            <a:endParaRPr lang="fr-FR" b="1" dirty="0">
              <a:latin typeface="Calibri" panose="020F0502020204030204" pitchFamily="34" charset="0"/>
            </a:endParaRPr>
          </a:p>
        </p:txBody>
      </p:sp>
      <p:sp>
        <p:nvSpPr>
          <p:cNvPr id="10" name="ZoneTexte 9">
            <a:extLst>
              <a:ext uri="{FF2B5EF4-FFF2-40B4-BE49-F238E27FC236}">
                <a16:creationId xmlns:a16="http://schemas.microsoft.com/office/drawing/2014/main" id="{89692189-7192-4FF6-17D8-4A6DB7B1C0E6}"/>
              </a:ext>
            </a:extLst>
          </p:cNvPr>
          <p:cNvSpPr txBox="1"/>
          <p:nvPr/>
        </p:nvSpPr>
        <p:spPr>
          <a:xfrm>
            <a:off x="154745" y="6096280"/>
            <a:ext cx="5190977" cy="369332"/>
          </a:xfrm>
          <a:prstGeom prst="rect">
            <a:avLst/>
          </a:prstGeom>
          <a:noFill/>
        </p:spPr>
        <p:txBody>
          <a:bodyPr wrap="square" rtlCol="0">
            <a:spAutoFit/>
          </a:bodyPr>
          <a:lstStyle/>
          <a:p>
            <a:r>
              <a:rPr lang="fr-FR" b="1" dirty="0">
                <a:latin typeface="Calibri" panose="020F0502020204030204" pitchFamily="34" charset="0"/>
              </a:rPr>
              <a:t>Stade accueillant le tournoi : Aviva Stadium à Dublin</a:t>
            </a:r>
          </a:p>
        </p:txBody>
      </p:sp>
      <p:sp>
        <p:nvSpPr>
          <p:cNvPr id="12" name="ZoneTexte 11">
            <a:extLst>
              <a:ext uri="{FF2B5EF4-FFF2-40B4-BE49-F238E27FC236}">
                <a16:creationId xmlns:a16="http://schemas.microsoft.com/office/drawing/2014/main" id="{321D35AD-4CD9-030D-D24E-89818D8B47D4}"/>
              </a:ext>
            </a:extLst>
          </p:cNvPr>
          <p:cNvSpPr txBox="1"/>
          <p:nvPr/>
        </p:nvSpPr>
        <p:spPr>
          <a:xfrm>
            <a:off x="8563992" y="3621902"/>
            <a:ext cx="3330258" cy="369332"/>
          </a:xfrm>
          <a:prstGeom prst="rect">
            <a:avLst/>
          </a:prstGeom>
          <a:noFill/>
        </p:spPr>
        <p:txBody>
          <a:bodyPr wrap="square" rtlCol="0">
            <a:spAutoFit/>
          </a:bodyPr>
          <a:lstStyle/>
          <a:p>
            <a:pPr algn="ctr"/>
            <a:r>
              <a:rPr lang="fr-FR" b="1" dirty="0">
                <a:latin typeface="Calibri" panose="020F0502020204030204" pitchFamily="34" charset="0"/>
              </a:rPr>
              <a:t>Emblème : Le Trèfle d’Irlande</a:t>
            </a:r>
          </a:p>
        </p:txBody>
      </p:sp>
      <p:sp>
        <p:nvSpPr>
          <p:cNvPr id="16" name="ZoneTexte 15">
            <a:extLst>
              <a:ext uri="{FF2B5EF4-FFF2-40B4-BE49-F238E27FC236}">
                <a16:creationId xmlns:a16="http://schemas.microsoft.com/office/drawing/2014/main" id="{FC0DB013-50E3-FD34-F7F4-50977128FBFC}"/>
              </a:ext>
            </a:extLst>
          </p:cNvPr>
          <p:cNvSpPr txBox="1"/>
          <p:nvPr/>
        </p:nvSpPr>
        <p:spPr>
          <a:xfrm>
            <a:off x="7074213" y="6215996"/>
            <a:ext cx="4362821" cy="369332"/>
          </a:xfrm>
          <a:prstGeom prst="rect">
            <a:avLst/>
          </a:prstGeom>
          <a:noFill/>
        </p:spPr>
        <p:txBody>
          <a:bodyPr wrap="square" rtlCol="0">
            <a:spAutoFit/>
          </a:bodyPr>
          <a:lstStyle/>
          <a:p>
            <a:r>
              <a:rPr lang="fr-FR" b="1" dirty="0">
                <a:latin typeface="Calibri" panose="020F0502020204030204" pitchFamily="34" charset="0"/>
              </a:rPr>
              <a:t>Hymne national : « </a:t>
            </a:r>
            <a:r>
              <a:rPr lang="fr-FR" b="1" dirty="0" err="1">
                <a:latin typeface="Calibri" panose="020F0502020204030204" pitchFamily="34" charset="0"/>
              </a:rPr>
              <a:t>Ireland’s</a:t>
            </a:r>
            <a:r>
              <a:rPr lang="fr-FR" b="1" dirty="0">
                <a:latin typeface="Calibri" panose="020F0502020204030204" pitchFamily="34" charset="0"/>
              </a:rPr>
              <a:t> Call »</a:t>
            </a:r>
          </a:p>
        </p:txBody>
      </p:sp>
      <p:pic>
        <p:nvPicPr>
          <p:cNvPr id="3" name="Image 2" descr="Rugby. Tournoi des six nations : l'Irlande étrille l'Italie et met la ...">
            <a:extLst>
              <a:ext uri="{FF2B5EF4-FFF2-40B4-BE49-F238E27FC236}">
                <a16:creationId xmlns:a16="http://schemas.microsoft.com/office/drawing/2014/main" id="{6E40F65D-9DDD-B4FD-C903-BDBC3816B780}"/>
              </a:ext>
            </a:extLst>
          </p:cNvPr>
          <p:cNvPicPr>
            <a:picLocks noChangeAspect="1"/>
          </p:cNvPicPr>
          <p:nvPr/>
        </p:nvPicPr>
        <p:blipFill>
          <a:blip r:embed="rId3">
            <a:extLst>
              <a:ext uri="{28A0092B-C50C-407E-A947-70E740481C1C}">
                <a14:useLocalDpi xmlns:a14="http://schemas.microsoft.com/office/drawing/2010/main" val="0"/>
              </a:ext>
            </a:extLst>
          </a:blip>
          <a:srcRect l="35473"/>
          <a:stretch/>
        </p:blipFill>
        <p:spPr bwMode="auto">
          <a:xfrm>
            <a:off x="1394281" y="1364861"/>
            <a:ext cx="2520771" cy="2049780"/>
          </a:xfrm>
          <a:prstGeom prst="rect">
            <a:avLst/>
          </a:prstGeom>
          <a:noFill/>
          <a:ln>
            <a:noFill/>
          </a:ln>
        </p:spPr>
      </p:pic>
      <p:pic>
        <p:nvPicPr>
          <p:cNvPr id="4" name="Image 3" descr="Voir les détails de l’image associée. Con H de blog: CURIOSIDADES: Irlanda, dos banderas, dos himnos y un ...">
            <a:extLst>
              <a:ext uri="{FF2B5EF4-FFF2-40B4-BE49-F238E27FC236}">
                <a16:creationId xmlns:a16="http://schemas.microsoft.com/office/drawing/2014/main" id="{377C570A-A1E8-ECF5-E0B6-1BE2D7518C2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34745" y="1672717"/>
            <a:ext cx="1567815" cy="1926590"/>
          </a:xfrm>
          <a:prstGeom prst="rect">
            <a:avLst/>
          </a:prstGeom>
          <a:noFill/>
          <a:ln>
            <a:noFill/>
          </a:ln>
        </p:spPr>
      </p:pic>
      <p:pic>
        <p:nvPicPr>
          <p:cNvPr id="5" name="Image 4" descr="Résultat d’images pour stade aviva stadium rugby">
            <a:extLst>
              <a:ext uri="{FF2B5EF4-FFF2-40B4-BE49-F238E27FC236}">
                <a16:creationId xmlns:a16="http://schemas.microsoft.com/office/drawing/2014/main" id="{2C68CEC4-2D9A-D2A6-A977-94581803E5B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89537" y="4016117"/>
            <a:ext cx="3330258" cy="2080163"/>
          </a:xfrm>
          <a:prstGeom prst="rect">
            <a:avLst/>
          </a:prstGeom>
          <a:noFill/>
          <a:ln>
            <a:noFill/>
          </a:ln>
        </p:spPr>
      </p:pic>
      <p:pic>
        <p:nvPicPr>
          <p:cNvPr id="6" name="Média en ligne 5" title="🇮🇪 Hymnes irlandais &quot;The Soldier's Song&quot; et &quot;Ireland's Call&quot; - Tournoi des 6 nations 🏉">
            <a:hlinkClick r:id="" action="ppaction://media"/>
            <a:extLst>
              <a:ext uri="{FF2B5EF4-FFF2-40B4-BE49-F238E27FC236}">
                <a16:creationId xmlns:a16="http://schemas.microsoft.com/office/drawing/2014/main" id="{99E162B5-55C3-80DE-AFD1-CAD3D288FDE6}"/>
              </a:ext>
            </a:extLst>
          </p:cNvPr>
          <p:cNvPicPr>
            <a:picLocks noRot="1" noChangeAspect="1"/>
          </p:cNvPicPr>
          <p:nvPr>
            <a:videoFile r:link="rId1"/>
          </p:nvPr>
        </p:nvPicPr>
        <p:blipFill>
          <a:blip r:embed="rId6"/>
          <a:stretch>
            <a:fillRect/>
          </a:stretch>
        </p:blipFill>
        <p:spPr>
          <a:xfrm>
            <a:off x="7496932" y="4490574"/>
            <a:ext cx="3053837" cy="1725422"/>
          </a:xfrm>
          <a:prstGeom prst="rect">
            <a:avLst/>
          </a:prstGeom>
        </p:spPr>
      </p:pic>
      <p:pic>
        <p:nvPicPr>
          <p:cNvPr id="8194" name="Picture 2">
            <a:extLst>
              <a:ext uri="{FF2B5EF4-FFF2-40B4-BE49-F238E27FC236}">
                <a16:creationId xmlns:a16="http://schemas.microsoft.com/office/drawing/2014/main" id="{5DC7D963-4761-57C5-0772-8571510C54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7191" y="170594"/>
            <a:ext cx="2250372" cy="1502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46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style.rotation</p:attrName>
                                        </p:attrNameLst>
                                      </p:cBhvr>
                                      <p:tavLst>
                                        <p:tav tm="0">
                                          <p:val>
                                            <p:fltVal val="360"/>
                                          </p:val>
                                        </p:tav>
                                        <p:tav tm="100000">
                                          <p:val>
                                            <p:fltVal val="0"/>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 calcmode="lin" valueType="num">
                                      <p:cBhvr>
                                        <p:cTn id="38" dur="500" fill="hold"/>
                                        <p:tgtEl>
                                          <p:spTgt spid="10"/>
                                        </p:tgtEl>
                                        <p:attrNameLst>
                                          <p:attrName>style.rotation</p:attrName>
                                        </p:attrNameLst>
                                      </p:cBhvr>
                                      <p:tavLst>
                                        <p:tav tm="0">
                                          <p:val>
                                            <p:fltVal val="360"/>
                                          </p:val>
                                        </p:tav>
                                        <p:tav tm="100000">
                                          <p:val>
                                            <p:fltVal val="0"/>
                                          </p:val>
                                        </p:tav>
                                      </p:tavLst>
                                    </p:anim>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 calcmode="lin" valueType="num">
                                      <p:cBhvr>
                                        <p:cTn id="53" dur="500" fill="hold"/>
                                        <p:tgtEl>
                                          <p:spTgt spid="12"/>
                                        </p:tgtEl>
                                        <p:attrNameLst>
                                          <p:attrName>style.rotation</p:attrName>
                                        </p:attrNameLst>
                                      </p:cBhvr>
                                      <p:tavLst>
                                        <p:tav tm="0">
                                          <p:val>
                                            <p:fltVal val="360"/>
                                          </p:val>
                                        </p:tav>
                                        <p:tav tm="100000">
                                          <p:val>
                                            <p:fltVal val="0"/>
                                          </p:val>
                                        </p:tav>
                                      </p:tavLst>
                                    </p:anim>
                                    <p:animEffect transition="in" filter="fade">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 calcmode="lin" valueType="num">
                                      <p:cBhvr>
                                        <p:cTn id="61" dur="500" fill="hold"/>
                                        <p:tgtEl>
                                          <p:spTgt spid="16"/>
                                        </p:tgtEl>
                                        <p:attrNameLst>
                                          <p:attrName>style.rotation</p:attrName>
                                        </p:attrNameLst>
                                      </p:cBhvr>
                                      <p:tavLst>
                                        <p:tav tm="0">
                                          <p:val>
                                            <p:fltVal val="360"/>
                                          </p:val>
                                        </p:tav>
                                        <p:tav tm="100000">
                                          <p:val>
                                            <p:fltVal val="0"/>
                                          </p:val>
                                        </p:tav>
                                      </p:tavLst>
                                    </p:anim>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500" fill="hold"/>
                                        <p:tgtEl>
                                          <p:spTgt spid="6"/>
                                        </p:tgtEl>
                                        <p:attrNameLst>
                                          <p:attrName>ppt_w</p:attrName>
                                        </p:attrNameLst>
                                      </p:cBhvr>
                                      <p:tavLst>
                                        <p:tav tm="0">
                                          <p:val>
                                            <p:fltVal val="0"/>
                                          </p:val>
                                        </p:tav>
                                        <p:tav tm="100000">
                                          <p:val>
                                            <p:strVal val="#ppt_w"/>
                                          </p:val>
                                        </p:tav>
                                      </p:tavLst>
                                    </p:anim>
                                    <p:anim calcmode="lin" valueType="num">
                                      <p:cBhvr>
                                        <p:cTn id="68" dur="500" fill="hold"/>
                                        <p:tgtEl>
                                          <p:spTgt spid="6"/>
                                        </p:tgtEl>
                                        <p:attrNameLst>
                                          <p:attrName>ppt_h</p:attrName>
                                        </p:attrNameLst>
                                      </p:cBhvr>
                                      <p:tavLst>
                                        <p:tav tm="0">
                                          <p:val>
                                            <p:fltVal val="0"/>
                                          </p:val>
                                        </p:tav>
                                        <p:tav tm="100000">
                                          <p:val>
                                            <p:strVal val="#ppt_h"/>
                                          </p:val>
                                        </p:tav>
                                      </p:tavLst>
                                    </p:anim>
                                    <p:animEffect transition="in" filter="fade">
                                      <p:cBhvr>
                                        <p:cTn id="69" dur="500"/>
                                        <p:tgtEl>
                                          <p:spTgt spid="6"/>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mediacall" presetSubtype="0" fill="hold" nodeType="clickEffect">
                                  <p:stCondLst>
                                    <p:cond delay="0"/>
                                  </p:stCondLst>
                                  <p:childTnLst>
                                    <p:cmd type="call" cmd="playFrom(0.0)">
                                      <p:cBhvr>
                                        <p:cTn id="73"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4" fill="hold" display="0">
                  <p:stCondLst>
                    <p:cond delay="indefinite"/>
                  </p:stCondLst>
                </p:cTn>
                <p:tgtEl>
                  <p:spTgt spid="6"/>
                </p:tgtEl>
              </p:cMediaNode>
            </p:video>
            <p:seq concurrent="1" nextAc="seek">
              <p:cTn id="75" restart="whenNotActive" fill="hold" evtFilter="cancelBubble" nodeType="interactiveSeq">
                <p:stCondLst>
                  <p:cond evt="onClick" delay="0">
                    <p:tgtEl>
                      <p:spTgt spid="6"/>
                    </p:tgtEl>
                  </p:cond>
                </p:stCondLst>
                <p:endSync evt="end" delay="0">
                  <p:rtn val="all"/>
                </p:endSync>
                <p:childTnLst>
                  <p:par>
                    <p:cTn id="76" fill="hold">
                      <p:stCondLst>
                        <p:cond delay="0"/>
                      </p:stCondLst>
                      <p:childTnLst>
                        <p:par>
                          <p:cTn id="77" fill="hold">
                            <p:stCondLst>
                              <p:cond delay="0"/>
                            </p:stCondLst>
                            <p:childTnLst>
                              <p:par>
                                <p:cTn id="78" presetID="2" presetClass="mediacall" presetSubtype="0" fill="hold" nodeType="clickEffect">
                                  <p:stCondLst>
                                    <p:cond delay="0"/>
                                  </p:stCondLst>
                                  <p:childTnLst>
                                    <p:cmd type="call" cmd="togglePause">
                                      <p:cBhvr>
                                        <p:cTn id="79" dur="1" fill="hold"/>
                                        <p:tgtEl>
                                          <p:spTgt spid="6"/>
                                        </p:tgtEl>
                                      </p:cBhvr>
                                    </p:cmd>
                                  </p:childTnLst>
                                </p:cTn>
                              </p:par>
                            </p:childTnLst>
                          </p:cTn>
                        </p:par>
                      </p:childTnLst>
                    </p:cTn>
                  </p:par>
                </p:childTnLst>
              </p:cTn>
              <p:nextCondLst>
                <p:cond evt="onClick" delay="0">
                  <p:tgtEl>
                    <p:spTgt spid="6"/>
                  </p:tgtEl>
                </p:cond>
              </p:nextCondLst>
            </p:seq>
          </p:childTnLst>
        </p:cTn>
      </p:par>
    </p:tnLst>
    <p:bldLst>
      <p:bldP spid="8" grpId="0"/>
      <p:bldP spid="10" grpId="0"/>
      <p:bldP spid="12"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55B32-BD1D-C5F8-85EE-B13996B6B12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2E32C2C-59FB-2030-18F3-5DEBB58E46B5}"/>
              </a:ext>
            </a:extLst>
          </p:cNvPr>
          <p:cNvSpPr>
            <a:spLocks noGrp="1"/>
          </p:cNvSpPr>
          <p:nvPr>
            <p:ph type="title"/>
          </p:nvPr>
        </p:nvSpPr>
        <p:spPr>
          <a:xfrm>
            <a:off x="4316586" y="146146"/>
            <a:ext cx="2520772" cy="1293028"/>
          </a:xfrm>
        </p:spPr>
        <p:txBody>
          <a:bodyPr/>
          <a:lstStyle/>
          <a:p>
            <a:r>
              <a:rPr lang="fr-FR" b="1" kern="100" dirty="0">
                <a:latin typeface="Arial" panose="020B0604020202020204" pitchFamily="34" charset="0"/>
                <a:ea typeface="Aptos" panose="020B0004020202020204" pitchFamily="34" charset="0"/>
                <a:cs typeface="Times New Roman" panose="02020603050405020304" pitchFamily="18" charset="0"/>
              </a:rPr>
              <a:t>FRANCE</a:t>
            </a:r>
            <a:r>
              <a:rPr lang="fr-FR" b="1" kern="100" dirty="0">
                <a:effectLst/>
                <a:latin typeface="Arial" panose="020B0604020202020204" pitchFamily="34" charset="0"/>
                <a:ea typeface="Aptos" panose="020B0004020202020204" pitchFamily="34" charset="0"/>
                <a:cs typeface="Times New Roman" panose="02020603050405020304" pitchFamily="18" charset="0"/>
              </a:rPr>
              <a:t>  </a:t>
            </a:r>
            <a:endParaRPr lang="fr-FR" dirty="0"/>
          </a:p>
        </p:txBody>
      </p:sp>
      <p:sp>
        <p:nvSpPr>
          <p:cNvPr id="8" name="ZoneTexte 7">
            <a:extLst>
              <a:ext uri="{FF2B5EF4-FFF2-40B4-BE49-F238E27FC236}">
                <a16:creationId xmlns:a16="http://schemas.microsoft.com/office/drawing/2014/main" id="{04769E5F-F79D-A829-D219-DC099192B977}"/>
              </a:ext>
            </a:extLst>
          </p:cNvPr>
          <p:cNvSpPr txBox="1"/>
          <p:nvPr/>
        </p:nvSpPr>
        <p:spPr>
          <a:xfrm>
            <a:off x="355168" y="3414641"/>
            <a:ext cx="4934284" cy="369332"/>
          </a:xfrm>
          <a:prstGeom prst="rect">
            <a:avLst/>
          </a:prstGeom>
          <a:noFill/>
        </p:spPr>
        <p:txBody>
          <a:bodyPr wrap="square" rtlCol="0">
            <a:spAutoFit/>
          </a:bodyPr>
          <a:lstStyle/>
          <a:p>
            <a:pPr algn="ctr"/>
            <a:r>
              <a:rPr lang="fr-FR" sz="1800" b="1" dirty="0">
                <a:effectLst/>
                <a:latin typeface="Calibri" panose="020F0502020204030204" pitchFamily="34" charset="0"/>
                <a:ea typeface="Aptos" panose="020B0004020202020204" pitchFamily="34" charset="0"/>
              </a:rPr>
              <a:t>Maillot bleu roi, short blanc, chaussettes rouges</a:t>
            </a:r>
            <a:endParaRPr lang="fr-FR" b="1" dirty="0">
              <a:latin typeface="Calibri" panose="020F0502020204030204" pitchFamily="34" charset="0"/>
            </a:endParaRPr>
          </a:p>
        </p:txBody>
      </p:sp>
      <p:sp>
        <p:nvSpPr>
          <p:cNvPr id="10" name="ZoneTexte 9">
            <a:extLst>
              <a:ext uri="{FF2B5EF4-FFF2-40B4-BE49-F238E27FC236}">
                <a16:creationId xmlns:a16="http://schemas.microsoft.com/office/drawing/2014/main" id="{1E10ED91-C2C9-0E44-7D12-CED646D1D117}"/>
              </a:ext>
            </a:extLst>
          </p:cNvPr>
          <p:cNvSpPr txBox="1"/>
          <p:nvPr/>
        </p:nvSpPr>
        <p:spPr>
          <a:xfrm>
            <a:off x="83035" y="6092145"/>
            <a:ext cx="5747456" cy="369332"/>
          </a:xfrm>
          <a:prstGeom prst="rect">
            <a:avLst/>
          </a:prstGeom>
          <a:noFill/>
        </p:spPr>
        <p:txBody>
          <a:bodyPr wrap="square" rtlCol="0">
            <a:spAutoFit/>
          </a:bodyPr>
          <a:lstStyle/>
          <a:p>
            <a:r>
              <a:rPr lang="fr-FR" b="1" dirty="0">
                <a:latin typeface="Calibri" panose="020F0502020204030204" pitchFamily="34" charset="0"/>
              </a:rPr>
              <a:t>Stade accueillant le tournoi : Stade de France à Saint-Denis</a:t>
            </a:r>
          </a:p>
        </p:txBody>
      </p:sp>
      <p:sp>
        <p:nvSpPr>
          <p:cNvPr id="12" name="ZoneTexte 11">
            <a:extLst>
              <a:ext uri="{FF2B5EF4-FFF2-40B4-BE49-F238E27FC236}">
                <a16:creationId xmlns:a16="http://schemas.microsoft.com/office/drawing/2014/main" id="{01AA0479-65ED-62A0-A419-E75E56A9CFCB}"/>
              </a:ext>
            </a:extLst>
          </p:cNvPr>
          <p:cNvSpPr txBox="1"/>
          <p:nvPr/>
        </p:nvSpPr>
        <p:spPr>
          <a:xfrm>
            <a:off x="8737704" y="3621902"/>
            <a:ext cx="3330258" cy="369332"/>
          </a:xfrm>
          <a:prstGeom prst="rect">
            <a:avLst/>
          </a:prstGeom>
          <a:noFill/>
        </p:spPr>
        <p:txBody>
          <a:bodyPr wrap="square" rtlCol="0">
            <a:spAutoFit/>
          </a:bodyPr>
          <a:lstStyle/>
          <a:p>
            <a:pPr algn="ctr"/>
            <a:r>
              <a:rPr lang="fr-FR" b="1" dirty="0">
                <a:latin typeface="Calibri" panose="020F0502020204030204" pitchFamily="34" charset="0"/>
              </a:rPr>
              <a:t>Emblème : Le Coq Gaulois</a:t>
            </a:r>
          </a:p>
        </p:txBody>
      </p:sp>
      <p:sp>
        <p:nvSpPr>
          <p:cNvPr id="16" name="ZoneTexte 15">
            <a:extLst>
              <a:ext uri="{FF2B5EF4-FFF2-40B4-BE49-F238E27FC236}">
                <a16:creationId xmlns:a16="http://schemas.microsoft.com/office/drawing/2014/main" id="{79A8F8F9-619F-8A44-8EEE-50F85991F16E}"/>
              </a:ext>
            </a:extLst>
          </p:cNvPr>
          <p:cNvSpPr txBox="1"/>
          <p:nvPr/>
        </p:nvSpPr>
        <p:spPr>
          <a:xfrm>
            <a:off x="7074213" y="6215996"/>
            <a:ext cx="4362821" cy="369332"/>
          </a:xfrm>
          <a:prstGeom prst="rect">
            <a:avLst/>
          </a:prstGeom>
          <a:noFill/>
        </p:spPr>
        <p:txBody>
          <a:bodyPr wrap="square" rtlCol="0">
            <a:spAutoFit/>
          </a:bodyPr>
          <a:lstStyle/>
          <a:p>
            <a:r>
              <a:rPr lang="fr-FR" b="1" dirty="0">
                <a:latin typeface="Calibri" panose="020F0502020204030204" pitchFamily="34" charset="0"/>
              </a:rPr>
              <a:t>Hymne national : « La marseillaise »</a:t>
            </a:r>
          </a:p>
        </p:txBody>
      </p:sp>
      <p:pic>
        <p:nvPicPr>
          <p:cNvPr id="9218" name="Picture 2">
            <a:extLst>
              <a:ext uri="{FF2B5EF4-FFF2-40B4-BE49-F238E27FC236}">
                <a16:creationId xmlns:a16="http://schemas.microsoft.com/office/drawing/2014/main" id="{FACFB4BB-A9E9-CED3-3EEF-0E1DFA2BA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3264" y="103982"/>
            <a:ext cx="2030586" cy="1355416"/>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descr="Résultat d’images pour stade de france saint denis rugby">
            <a:extLst>
              <a:ext uri="{FF2B5EF4-FFF2-40B4-BE49-F238E27FC236}">
                <a16:creationId xmlns:a16="http://schemas.microsoft.com/office/drawing/2014/main" id="{63C44948-7ADF-44E9-137A-C896900A97A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5168" y="4351706"/>
            <a:ext cx="2601595" cy="1720215"/>
          </a:xfrm>
          <a:prstGeom prst="rect">
            <a:avLst/>
          </a:prstGeom>
          <a:noFill/>
          <a:ln>
            <a:noFill/>
          </a:ln>
        </p:spPr>
      </p:pic>
      <p:pic>
        <p:nvPicPr>
          <p:cNvPr id="11" name="Image 10" descr="Résultat d’images pour stade de france saint denis rugby">
            <a:extLst>
              <a:ext uri="{FF2B5EF4-FFF2-40B4-BE49-F238E27FC236}">
                <a16:creationId xmlns:a16="http://schemas.microsoft.com/office/drawing/2014/main" id="{209565B8-97BF-69CE-E8A3-ADB65CE5CCA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51678" y="4351707"/>
            <a:ext cx="2329815" cy="1720215"/>
          </a:xfrm>
          <a:prstGeom prst="rect">
            <a:avLst/>
          </a:prstGeom>
          <a:noFill/>
          <a:ln>
            <a:noFill/>
          </a:ln>
        </p:spPr>
      </p:pic>
      <p:pic>
        <p:nvPicPr>
          <p:cNvPr id="13" name="Image 12" descr="Voir les détails de l’image associée. France XV - Squad | Ultimate Rugby Players, News, Fixtures and Live Results">
            <a:extLst>
              <a:ext uri="{FF2B5EF4-FFF2-40B4-BE49-F238E27FC236}">
                <a16:creationId xmlns:a16="http://schemas.microsoft.com/office/drawing/2014/main" id="{25B2C6E1-48BE-43C5-26E9-49F7328C96E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368633" y="1553501"/>
            <a:ext cx="2068401" cy="2068401"/>
          </a:xfrm>
          <a:prstGeom prst="rect">
            <a:avLst/>
          </a:prstGeom>
          <a:noFill/>
          <a:ln>
            <a:noFill/>
          </a:ln>
        </p:spPr>
      </p:pic>
      <p:pic>
        <p:nvPicPr>
          <p:cNvPr id="14" name="Média en ligne 13" title="Rousing rendition of La Marseillaise at Stade de France | Guinness Six Nations 2022">
            <a:hlinkClick r:id="" action="ppaction://media"/>
            <a:extLst>
              <a:ext uri="{FF2B5EF4-FFF2-40B4-BE49-F238E27FC236}">
                <a16:creationId xmlns:a16="http://schemas.microsoft.com/office/drawing/2014/main" id="{F69354D6-00EA-6382-C8DC-077383F90EE6}"/>
              </a:ext>
            </a:extLst>
          </p:cNvPr>
          <p:cNvPicPr>
            <a:picLocks noRot="1" noChangeAspect="1"/>
          </p:cNvPicPr>
          <p:nvPr>
            <a:videoFile r:link="rId1"/>
          </p:nvPr>
        </p:nvPicPr>
        <p:blipFill>
          <a:blip r:embed="rId7"/>
          <a:stretch>
            <a:fillRect/>
          </a:stretch>
        </p:blipFill>
        <p:spPr>
          <a:xfrm>
            <a:off x="7459369" y="4433523"/>
            <a:ext cx="3044620" cy="1720215"/>
          </a:xfrm>
          <a:prstGeom prst="rect">
            <a:avLst/>
          </a:prstGeom>
        </p:spPr>
      </p:pic>
      <p:pic>
        <p:nvPicPr>
          <p:cNvPr id="9220" name="Picture 4" descr="Rugby - Tournoi des VI Nations : la France déroule, l’Ecosse déroute ...">
            <a:extLst>
              <a:ext uri="{FF2B5EF4-FFF2-40B4-BE49-F238E27FC236}">
                <a16:creationId xmlns:a16="http://schemas.microsoft.com/office/drawing/2014/main" id="{55DD819A-C470-59DE-5CB7-15529AD542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5017" y="1083212"/>
            <a:ext cx="3243492" cy="2331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75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animEffect transition="in" filter="fade">
                                      <p:cBhvr>
                                        <p:cTn id="9" dur="500"/>
                                        <p:tgtEl>
                                          <p:spTgt spid="92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220"/>
                                        </p:tgtEl>
                                        <p:attrNameLst>
                                          <p:attrName>style.visibility</p:attrName>
                                        </p:attrNameLst>
                                      </p:cBhvr>
                                      <p:to>
                                        <p:strVal val="visible"/>
                                      </p:to>
                                    </p:set>
                                    <p:anim calcmode="lin" valueType="num">
                                      <p:cBhvr>
                                        <p:cTn id="14" dur="500" fill="hold"/>
                                        <p:tgtEl>
                                          <p:spTgt spid="9220"/>
                                        </p:tgtEl>
                                        <p:attrNameLst>
                                          <p:attrName>ppt_w</p:attrName>
                                        </p:attrNameLst>
                                      </p:cBhvr>
                                      <p:tavLst>
                                        <p:tav tm="0">
                                          <p:val>
                                            <p:fltVal val="0"/>
                                          </p:val>
                                        </p:tav>
                                        <p:tav tm="100000">
                                          <p:val>
                                            <p:strVal val="#ppt_w"/>
                                          </p:val>
                                        </p:tav>
                                      </p:tavLst>
                                    </p:anim>
                                    <p:anim calcmode="lin" valueType="num">
                                      <p:cBhvr>
                                        <p:cTn id="15" dur="500" fill="hold"/>
                                        <p:tgtEl>
                                          <p:spTgt spid="9220"/>
                                        </p:tgtEl>
                                        <p:attrNameLst>
                                          <p:attrName>ppt_h</p:attrName>
                                        </p:attrNameLst>
                                      </p:cBhvr>
                                      <p:tavLst>
                                        <p:tav tm="0">
                                          <p:val>
                                            <p:fltVal val="0"/>
                                          </p:val>
                                        </p:tav>
                                        <p:tav tm="100000">
                                          <p:val>
                                            <p:strVal val="#ppt_h"/>
                                          </p:val>
                                        </p:tav>
                                      </p:tavLst>
                                    </p:anim>
                                    <p:animEffect transition="in" filter="fade">
                                      <p:cBhvr>
                                        <p:cTn id="16" dur="500"/>
                                        <p:tgtEl>
                                          <p:spTgt spid="9220"/>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style.rotation</p:attrName>
                                        </p:attrNameLst>
                                      </p:cBhvr>
                                      <p:tavLst>
                                        <p:tav tm="0">
                                          <p:val>
                                            <p:fltVal val="360"/>
                                          </p:val>
                                        </p:tav>
                                        <p:tav tm="100000">
                                          <p:val>
                                            <p:fltVal val="0"/>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 calcmode="lin" valueType="num">
                                      <p:cBhvr>
                                        <p:cTn id="45" dur="500" fill="hold"/>
                                        <p:tgtEl>
                                          <p:spTgt spid="10"/>
                                        </p:tgtEl>
                                        <p:attrNameLst>
                                          <p:attrName>style.rotation</p:attrName>
                                        </p:attrNameLst>
                                      </p:cBhvr>
                                      <p:tavLst>
                                        <p:tav tm="0">
                                          <p:val>
                                            <p:fltVal val="360"/>
                                          </p:val>
                                        </p:tav>
                                        <p:tav tm="100000">
                                          <p:val>
                                            <p:fltVal val="0"/>
                                          </p:val>
                                        </p:tav>
                                      </p:tavLst>
                                    </p:anim>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anim calcmode="lin" valueType="num">
                                      <p:cBhvr>
                                        <p:cTn id="60" dur="500" fill="hold"/>
                                        <p:tgtEl>
                                          <p:spTgt spid="12"/>
                                        </p:tgtEl>
                                        <p:attrNameLst>
                                          <p:attrName>style.rotation</p:attrName>
                                        </p:attrNameLst>
                                      </p:cBhvr>
                                      <p:tavLst>
                                        <p:tav tm="0">
                                          <p:val>
                                            <p:fltVal val="360"/>
                                          </p:val>
                                        </p:tav>
                                        <p:tav tm="100000">
                                          <p:val>
                                            <p:fltVal val="0"/>
                                          </p:val>
                                        </p:tav>
                                      </p:tavLst>
                                    </p:anim>
                                    <p:animEffect transition="in" filter="fade">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49" presetClass="entr" presetSubtype="0" decel="10000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 calcmode="lin" valueType="num">
                                      <p:cBhvr>
                                        <p:cTn id="68" dur="500" fill="hold"/>
                                        <p:tgtEl>
                                          <p:spTgt spid="16"/>
                                        </p:tgtEl>
                                        <p:attrNameLst>
                                          <p:attrName>style.rotation</p:attrName>
                                        </p:attrNameLst>
                                      </p:cBhvr>
                                      <p:tavLst>
                                        <p:tav tm="0">
                                          <p:val>
                                            <p:fltVal val="360"/>
                                          </p:val>
                                        </p:tav>
                                        <p:tav tm="100000">
                                          <p:val>
                                            <p:fltVal val="0"/>
                                          </p:val>
                                        </p:tav>
                                      </p:tavLst>
                                    </p:anim>
                                    <p:animEffect transition="in" filter="fade">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ppt_w</p:attrName>
                                        </p:attrNameLst>
                                      </p:cBhvr>
                                      <p:tavLst>
                                        <p:tav tm="0">
                                          <p:val>
                                            <p:fltVal val="0"/>
                                          </p:val>
                                        </p:tav>
                                        <p:tav tm="100000">
                                          <p:val>
                                            <p:strVal val="#ppt_w"/>
                                          </p:val>
                                        </p:tav>
                                      </p:tavLst>
                                    </p:anim>
                                    <p:anim calcmode="lin" valueType="num">
                                      <p:cBhvr>
                                        <p:cTn id="75" dur="500" fill="hold"/>
                                        <p:tgtEl>
                                          <p:spTgt spid="14"/>
                                        </p:tgtEl>
                                        <p:attrNameLst>
                                          <p:attrName>ppt_h</p:attrName>
                                        </p:attrNameLst>
                                      </p:cBhvr>
                                      <p:tavLst>
                                        <p:tav tm="0">
                                          <p:val>
                                            <p:fltVal val="0"/>
                                          </p:val>
                                        </p:tav>
                                        <p:tav tm="100000">
                                          <p:val>
                                            <p:strVal val="#ppt_h"/>
                                          </p:val>
                                        </p:tav>
                                      </p:tavLst>
                                    </p:anim>
                                    <p:animEffect transition="in" filter="fade">
                                      <p:cBhvr>
                                        <p:cTn id="76" dur="500"/>
                                        <p:tgtEl>
                                          <p:spTgt spid="14"/>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mediacall" presetSubtype="0" fill="hold" nodeType="clickEffect">
                                  <p:stCondLst>
                                    <p:cond delay="0"/>
                                  </p:stCondLst>
                                  <p:childTnLst>
                                    <p:cmd type="call" cmd="playFrom(0.0)">
                                      <p:cBhvr>
                                        <p:cTn id="80"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81" fill="hold" display="0">
                  <p:stCondLst>
                    <p:cond delay="indefinite"/>
                  </p:stCondLst>
                </p:cTn>
                <p:tgtEl>
                  <p:spTgt spid="14"/>
                </p:tgtEl>
              </p:cMediaNode>
            </p:video>
            <p:seq concurrent="1" nextAc="seek">
              <p:cTn id="82" restart="whenNotActive" fill="hold" evtFilter="cancelBubble" nodeType="interactiveSeq">
                <p:stCondLst>
                  <p:cond evt="onClick" delay="0">
                    <p:tgtEl>
                      <p:spTgt spid="14"/>
                    </p:tgtEl>
                  </p:cond>
                </p:stCondLst>
                <p:endSync evt="end" delay="0">
                  <p:rtn val="all"/>
                </p:endSync>
                <p:childTnLst>
                  <p:par>
                    <p:cTn id="83" fill="hold">
                      <p:stCondLst>
                        <p:cond delay="0"/>
                      </p:stCondLst>
                      <p:childTnLst>
                        <p:par>
                          <p:cTn id="84" fill="hold">
                            <p:stCondLst>
                              <p:cond delay="0"/>
                            </p:stCondLst>
                            <p:childTnLst>
                              <p:par>
                                <p:cTn id="85" presetID="2" presetClass="mediacall" presetSubtype="0" fill="hold" nodeType="clickEffect">
                                  <p:stCondLst>
                                    <p:cond delay="0"/>
                                  </p:stCondLst>
                                  <p:childTnLst>
                                    <p:cmd type="call" cmd="togglePause">
                                      <p:cBhvr>
                                        <p:cTn id="86" dur="1" fill="hold"/>
                                        <p:tgtEl>
                                          <p:spTgt spid="14"/>
                                        </p:tgtEl>
                                      </p:cBhvr>
                                    </p:cmd>
                                  </p:childTnLst>
                                </p:cTn>
                              </p:par>
                            </p:childTnLst>
                          </p:cTn>
                        </p:par>
                      </p:childTnLst>
                    </p:cTn>
                  </p:par>
                </p:childTnLst>
              </p:cTn>
              <p:nextCondLst>
                <p:cond evt="onClick" delay="0">
                  <p:tgtEl>
                    <p:spTgt spid="14"/>
                  </p:tgtEl>
                </p:cond>
              </p:nextCondLst>
            </p:seq>
          </p:childTnLst>
        </p:cTn>
      </p:par>
    </p:tnLst>
    <p:bldLst>
      <p:bldP spid="8" grpId="0"/>
      <p:bldP spid="10" grpId="0"/>
      <p:bldP spid="12"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55B32-BD1D-C5F8-85EE-B13996B6B12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2E32C2C-59FB-2030-18F3-5DEBB58E46B5}"/>
              </a:ext>
            </a:extLst>
          </p:cNvPr>
          <p:cNvSpPr>
            <a:spLocks noGrp="1"/>
          </p:cNvSpPr>
          <p:nvPr>
            <p:ph type="title"/>
          </p:nvPr>
        </p:nvSpPr>
        <p:spPr>
          <a:xfrm>
            <a:off x="4316586" y="146146"/>
            <a:ext cx="2520772" cy="1293028"/>
          </a:xfrm>
        </p:spPr>
        <p:txBody>
          <a:bodyPr/>
          <a:lstStyle/>
          <a:p>
            <a:r>
              <a:rPr lang="fr-FR" b="1" kern="100" dirty="0">
                <a:effectLst/>
                <a:latin typeface="Arial" panose="020B0604020202020204" pitchFamily="34" charset="0"/>
                <a:ea typeface="Aptos" panose="020B0004020202020204" pitchFamily="34" charset="0"/>
                <a:cs typeface="Times New Roman" panose="02020603050405020304" pitchFamily="18" charset="0"/>
              </a:rPr>
              <a:t>ITALIE  </a:t>
            </a:r>
            <a:endParaRPr lang="fr-FR" dirty="0"/>
          </a:p>
        </p:txBody>
      </p:sp>
      <p:sp>
        <p:nvSpPr>
          <p:cNvPr id="8" name="ZoneTexte 7">
            <a:extLst>
              <a:ext uri="{FF2B5EF4-FFF2-40B4-BE49-F238E27FC236}">
                <a16:creationId xmlns:a16="http://schemas.microsoft.com/office/drawing/2014/main" id="{04769E5F-F79D-A829-D219-DC099192B977}"/>
              </a:ext>
            </a:extLst>
          </p:cNvPr>
          <p:cNvSpPr txBox="1"/>
          <p:nvPr/>
        </p:nvSpPr>
        <p:spPr>
          <a:xfrm>
            <a:off x="355168" y="3414641"/>
            <a:ext cx="5216436" cy="369332"/>
          </a:xfrm>
          <a:prstGeom prst="rect">
            <a:avLst/>
          </a:prstGeom>
          <a:noFill/>
        </p:spPr>
        <p:txBody>
          <a:bodyPr wrap="square" rtlCol="0">
            <a:spAutoFit/>
          </a:bodyPr>
          <a:lstStyle/>
          <a:p>
            <a:pPr algn="ctr"/>
            <a:r>
              <a:rPr lang="fr-FR" sz="1800" b="1" dirty="0">
                <a:effectLst/>
                <a:latin typeface="Calibri" panose="020F0502020204030204" pitchFamily="34" charset="0"/>
                <a:ea typeface="Aptos" panose="020B0004020202020204" pitchFamily="34" charset="0"/>
              </a:rPr>
              <a:t>Maillot bleu azur, short blanc, chaussettes bleu azur</a:t>
            </a:r>
            <a:endParaRPr lang="fr-FR" b="1" dirty="0">
              <a:latin typeface="Calibri" panose="020F0502020204030204" pitchFamily="34" charset="0"/>
            </a:endParaRPr>
          </a:p>
        </p:txBody>
      </p:sp>
      <p:sp>
        <p:nvSpPr>
          <p:cNvPr id="10" name="ZoneTexte 9">
            <a:extLst>
              <a:ext uri="{FF2B5EF4-FFF2-40B4-BE49-F238E27FC236}">
                <a16:creationId xmlns:a16="http://schemas.microsoft.com/office/drawing/2014/main" id="{1E10ED91-C2C9-0E44-7D12-CED646D1D117}"/>
              </a:ext>
            </a:extLst>
          </p:cNvPr>
          <p:cNvSpPr txBox="1"/>
          <p:nvPr/>
        </p:nvSpPr>
        <p:spPr>
          <a:xfrm>
            <a:off x="253218" y="6104646"/>
            <a:ext cx="5486400" cy="369332"/>
          </a:xfrm>
          <a:prstGeom prst="rect">
            <a:avLst/>
          </a:prstGeom>
          <a:noFill/>
        </p:spPr>
        <p:txBody>
          <a:bodyPr wrap="square" rtlCol="0">
            <a:spAutoFit/>
          </a:bodyPr>
          <a:lstStyle/>
          <a:p>
            <a:r>
              <a:rPr lang="fr-FR" b="1" dirty="0">
                <a:latin typeface="Calibri" panose="020F0502020204030204" pitchFamily="34" charset="0"/>
              </a:rPr>
              <a:t>Stade accueillant le tournoi : Stade Olympique à Rome</a:t>
            </a:r>
          </a:p>
        </p:txBody>
      </p:sp>
      <p:sp>
        <p:nvSpPr>
          <p:cNvPr id="12" name="ZoneTexte 11">
            <a:extLst>
              <a:ext uri="{FF2B5EF4-FFF2-40B4-BE49-F238E27FC236}">
                <a16:creationId xmlns:a16="http://schemas.microsoft.com/office/drawing/2014/main" id="{01AA0479-65ED-62A0-A419-E75E56A9CFCB}"/>
              </a:ext>
            </a:extLst>
          </p:cNvPr>
          <p:cNvSpPr txBox="1"/>
          <p:nvPr/>
        </p:nvSpPr>
        <p:spPr>
          <a:xfrm>
            <a:off x="8281917" y="3621902"/>
            <a:ext cx="3786045" cy="369332"/>
          </a:xfrm>
          <a:prstGeom prst="rect">
            <a:avLst/>
          </a:prstGeom>
          <a:noFill/>
        </p:spPr>
        <p:txBody>
          <a:bodyPr wrap="square" rtlCol="0">
            <a:spAutoFit/>
          </a:bodyPr>
          <a:lstStyle/>
          <a:p>
            <a:pPr algn="ctr"/>
            <a:r>
              <a:rPr lang="fr-FR" b="1" dirty="0">
                <a:latin typeface="Calibri" panose="020F0502020204030204" pitchFamily="34" charset="0"/>
              </a:rPr>
              <a:t>Emblème : La couronne de lauriers</a:t>
            </a:r>
          </a:p>
        </p:txBody>
      </p:sp>
      <p:sp>
        <p:nvSpPr>
          <p:cNvPr id="16" name="ZoneTexte 15">
            <a:extLst>
              <a:ext uri="{FF2B5EF4-FFF2-40B4-BE49-F238E27FC236}">
                <a16:creationId xmlns:a16="http://schemas.microsoft.com/office/drawing/2014/main" id="{79A8F8F9-619F-8A44-8EEE-50F85991F16E}"/>
              </a:ext>
            </a:extLst>
          </p:cNvPr>
          <p:cNvSpPr txBox="1"/>
          <p:nvPr/>
        </p:nvSpPr>
        <p:spPr>
          <a:xfrm>
            <a:off x="7074213" y="6215996"/>
            <a:ext cx="3786045" cy="369332"/>
          </a:xfrm>
          <a:prstGeom prst="rect">
            <a:avLst/>
          </a:prstGeom>
          <a:noFill/>
        </p:spPr>
        <p:txBody>
          <a:bodyPr wrap="square" rtlCol="0">
            <a:spAutoFit/>
          </a:bodyPr>
          <a:lstStyle/>
          <a:p>
            <a:r>
              <a:rPr lang="fr-FR" b="1" dirty="0">
                <a:latin typeface="Calibri" panose="020F0502020204030204" pitchFamily="34" charset="0"/>
              </a:rPr>
              <a:t>Hymne national : « </a:t>
            </a:r>
            <a:r>
              <a:rPr lang="fr-FR" b="1" dirty="0" err="1">
                <a:latin typeface="Calibri" panose="020F0502020204030204" pitchFamily="34" charset="0"/>
              </a:rPr>
              <a:t>Fratelli</a:t>
            </a:r>
            <a:r>
              <a:rPr lang="fr-FR" b="1" dirty="0">
                <a:latin typeface="Calibri" panose="020F0502020204030204" pitchFamily="34" charset="0"/>
              </a:rPr>
              <a:t> d’Italia »</a:t>
            </a:r>
          </a:p>
        </p:txBody>
      </p:sp>
      <p:pic>
        <p:nvPicPr>
          <p:cNvPr id="10242" name="Picture 2">
            <a:extLst>
              <a:ext uri="{FF2B5EF4-FFF2-40B4-BE49-F238E27FC236}">
                <a16:creationId xmlns:a16="http://schemas.microsoft.com/office/drawing/2014/main" id="{D9D495DE-7945-5A9D-A627-8455E32956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1093" y="146146"/>
            <a:ext cx="2030586" cy="135541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3D085194-122E-C7EA-D59C-11104D668A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800" y="4171393"/>
            <a:ext cx="3807923" cy="1933253"/>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Rugby : l’Italie, l’intrus des six nations">
            <a:extLst>
              <a:ext uri="{FF2B5EF4-FFF2-40B4-BE49-F238E27FC236}">
                <a16:creationId xmlns:a16="http://schemas.microsoft.com/office/drawing/2014/main" id="{4B45937B-73A5-0CD3-1EBA-414BE35E48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2800" y="983452"/>
            <a:ext cx="3637838" cy="2424477"/>
          </a:xfrm>
          <a:prstGeom prst="rect">
            <a:avLst/>
          </a:prstGeom>
          <a:noFill/>
          <a:extLst>
            <a:ext uri="{909E8E84-426E-40DD-AFC4-6F175D3DCCD1}">
              <a14:hiddenFill xmlns:a14="http://schemas.microsoft.com/office/drawing/2010/main">
                <a:solidFill>
                  <a:srgbClr val="FFFFFF"/>
                </a:solidFill>
              </a14:hiddenFill>
            </a:ext>
          </a:extLst>
        </p:spPr>
      </p:pic>
      <p:pic>
        <p:nvPicPr>
          <p:cNvPr id="3" name="Média en ligne 2" title="Tournoi des 6 Nations : Italie vs France - The Italian anthem Fratelli d'Italia">
            <a:hlinkClick r:id="" action="ppaction://media"/>
            <a:extLst>
              <a:ext uri="{FF2B5EF4-FFF2-40B4-BE49-F238E27FC236}">
                <a16:creationId xmlns:a16="http://schemas.microsoft.com/office/drawing/2014/main" id="{0A19D05C-3D5B-EA79-532B-EF5E68D397CB}"/>
              </a:ext>
            </a:extLst>
          </p:cNvPr>
          <p:cNvPicPr>
            <a:picLocks noRot="1" noChangeAspect="1"/>
          </p:cNvPicPr>
          <p:nvPr>
            <a:videoFile r:link="rId1"/>
          </p:nvPr>
        </p:nvPicPr>
        <p:blipFill>
          <a:blip r:embed="rId6"/>
          <a:stretch>
            <a:fillRect/>
          </a:stretch>
        </p:blipFill>
        <p:spPr>
          <a:xfrm>
            <a:off x="7331279" y="4282743"/>
            <a:ext cx="3421679" cy="1933253"/>
          </a:xfrm>
          <a:prstGeom prst="rect">
            <a:avLst/>
          </a:prstGeom>
        </p:spPr>
      </p:pic>
      <p:pic>
        <p:nvPicPr>
          <p:cNvPr id="10248" name="Picture 8" descr="Pin by Boendoes Erasmus on It's a Rugby Thing | Rugby logo, Rugby union ...">
            <a:extLst>
              <a:ext uri="{FF2B5EF4-FFF2-40B4-BE49-F238E27FC236}">
                <a16:creationId xmlns:a16="http://schemas.microsoft.com/office/drawing/2014/main" id="{4BFFC1F4-93C9-CB64-89F4-024BE46CEF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95244" y="924491"/>
            <a:ext cx="2282467" cy="2638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09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animEffect transition="in" filter="fade">
                                      <p:cBhvr>
                                        <p:cTn id="9" dur="500"/>
                                        <p:tgtEl>
                                          <p:spTgt spid="1024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46"/>
                                        </p:tgtEl>
                                        <p:attrNameLst>
                                          <p:attrName>style.visibility</p:attrName>
                                        </p:attrNameLst>
                                      </p:cBhvr>
                                      <p:to>
                                        <p:strVal val="visible"/>
                                      </p:to>
                                    </p:set>
                                    <p:anim calcmode="lin" valueType="num">
                                      <p:cBhvr>
                                        <p:cTn id="14" dur="500" fill="hold"/>
                                        <p:tgtEl>
                                          <p:spTgt spid="10246"/>
                                        </p:tgtEl>
                                        <p:attrNameLst>
                                          <p:attrName>ppt_w</p:attrName>
                                        </p:attrNameLst>
                                      </p:cBhvr>
                                      <p:tavLst>
                                        <p:tav tm="0">
                                          <p:val>
                                            <p:fltVal val="0"/>
                                          </p:val>
                                        </p:tav>
                                        <p:tav tm="100000">
                                          <p:val>
                                            <p:strVal val="#ppt_w"/>
                                          </p:val>
                                        </p:tav>
                                      </p:tavLst>
                                    </p:anim>
                                    <p:anim calcmode="lin" valueType="num">
                                      <p:cBhvr>
                                        <p:cTn id="15" dur="500" fill="hold"/>
                                        <p:tgtEl>
                                          <p:spTgt spid="10246"/>
                                        </p:tgtEl>
                                        <p:attrNameLst>
                                          <p:attrName>ppt_h</p:attrName>
                                        </p:attrNameLst>
                                      </p:cBhvr>
                                      <p:tavLst>
                                        <p:tav tm="0">
                                          <p:val>
                                            <p:fltVal val="0"/>
                                          </p:val>
                                        </p:tav>
                                        <p:tav tm="100000">
                                          <p:val>
                                            <p:strVal val="#ppt_h"/>
                                          </p:val>
                                        </p:tav>
                                      </p:tavLst>
                                    </p:anim>
                                    <p:animEffect transition="in" filter="fade">
                                      <p:cBhvr>
                                        <p:cTn id="16" dur="500"/>
                                        <p:tgtEl>
                                          <p:spTgt spid="10246"/>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style.rotation</p:attrName>
                                        </p:attrNameLst>
                                      </p:cBhvr>
                                      <p:tavLst>
                                        <p:tav tm="0">
                                          <p:val>
                                            <p:fltVal val="360"/>
                                          </p:val>
                                        </p:tav>
                                        <p:tav tm="100000">
                                          <p:val>
                                            <p:fltVal val="0"/>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0244"/>
                                        </p:tgtEl>
                                        <p:attrNameLst>
                                          <p:attrName>style.visibility</p:attrName>
                                        </p:attrNameLst>
                                      </p:cBhvr>
                                      <p:to>
                                        <p:strVal val="visible"/>
                                      </p:to>
                                    </p:set>
                                    <p:anim calcmode="lin" valueType="num">
                                      <p:cBhvr>
                                        <p:cTn id="29" dur="500" fill="hold"/>
                                        <p:tgtEl>
                                          <p:spTgt spid="10244"/>
                                        </p:tgtEl>
                                        <p:attrNameLst>
                                          <p:attrName>ppt_w</p:attrName>
                                        </p:attrNameLst>
                                      </p:cBhvr>
                                      <p:tavLst>
                                        <p:tav tm="0">
                                          <p:val>
                                            <p:fltVal val="0"/>
                                          </p:val>
                                        </p:tav>
                                        <p:tav tm="100000">
                                          <p:val>
                                            <p:strVal val="#ppt_w"/>
                                          </p:val>
                                        </p:tav>
                                      </p:tavLst>
                                    </p:anim>
                                    <p:anim calcmode="lin" valueType="num">
                                      <p:cBhvr>
                                        <p:cTn id="30" dur="500" fill="hold"/>
                                        <p:tgtEl>
                                          <p:spTgt spid="10244"/>
                                        </p:tgtEl>
                                        <p:attrNameLst>
                                          <p:attrName>ppt_h</p:attrName>
                                        </p:attrNameLst>
                                      </p:cBhvr>
                                      <p:tavLst>
                                        <p:tav tm="0">
                                          <p:val>
                                            <p:fltVal val="0"/>
                                          </p:val>
                                        </p:tav>
                                        <p:tav tm="100000">
                                          <p:val>
                                            <p:strVal val="#ppt_h"/>
                                          </p:val>
                                        </p:tav>
                                      </p:tavLst>
                                    </p:anim>
                                    <p:animEffect transition="in" filter="fade">
                                      <p:cBhvr>
                                        <p:cTn id="31" dur="500"/>
                                        <p:tgtEl>
                                          <p:spTgt spid="10244"/>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 calcmode="lin" valueType="num">
                                      <p:cBhvr>
                                        <p:cTn id="38" dur="500" fill="hold"/>
                                        <p:tgtEl>
                                          <p:spTgt spid="10"/>
                                        </p:tgtEl>
                                        <p:attrNameLst>
                                          <p:attrName>style.rotation</p:attrName>
                                        </p:attrNameLst>
                                      </p:cBhvr>
                                      <p:tavLst>
                                        <p:tav tm="0">
                                          <p:val>
                                            <p:fltVal val="360"/>
                                          </p:val>
                                        </p:tav>
                                        <p:tav tm="100000">
                                          <p:val>
                                            <p:fltVal val="0"/>
                                          </p:val>
                                        </p:tav>
                                      </p:tavLst>
                                    </p:anim>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 calcmode="lin" valueType="num">
                                      <p:cBhvr>
                                        <p:cTn id="53" dur="500" fill="hold"/>
                                        <p:tgtEl>
                                          <p:spTgt spid="12"/>
                                        </p:tgtEl>
                                        <p:attrNameLst>
                                          <p:attrName>style.rotation</p:attrName>
                                        </p:attrNameLst>
                                      </p:cBhvr>
                                      <p:tavLst>
                                        <p:tav tm="0">
                                          <p:val>
                                            <p:fltVal val="360"/>
                                          </p:val>
                                        </p:tav>
                                        <p:tav tm="100000">
                                          <p:val>
                                            <p:fltVal val="0"/>
                                          </p:val>
                                        </p:tav>
                                      </p:tavLst>
                                    </p:anim>
                                    <p:animEffect transition="in" filter="fade">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 calcmode="lin" valueType="num">
                                      <p:cBhvr>
                                        <p:cTn id="61" dur="500" fill="hold"/>
                                        <p:tgtEl>
                                          <p:spTgt spid="16"/>
                                        </p:tgtEl>
                                        <p:attrNameLst>
                                          <p:attrName>style.rotation</p:attrName>
                                        </p:attrNameLst>
                                      </p:cBhvr>
                                      <p:tavLst>
                                        <p:tav tm="0">
                                          <p:val>
                                            <p:fltVal val="360"/>
                                          </p:val>
                                        </p:tav>
                                        <p:tav tm="100000">
                                          <p:val>
                                            <p:fltVal val="0"/>
                                          </p:val>
                                        </p:tav>
                                      </p:tavLst>
                                    </p:anim>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mediacall" presetSubtype="0" fill="hold" nodeType="clickEffect">
                                  <p:stCondLst>
                                    <p:cond delay="0"/>
                                  </p:stCondLst>
                                  <p:childTnLst>
                                    <p:cmd type="call" cmd="playFrom(0.0)">
                                      <p:cBhvr>
                                        <p:cTn id="7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1" fill="hold" display="0">
                  <p:stCondLst>
                    <p:cond delay="indefinite"/>
                  </p:stCondLst>
                </p:cTn>
                <p:tgtEl>
                  <p:spTgt spid="3"/>
                </p:tgtEl>
              </p:cMediaNode>
            </p:video>
            <p:seq concurrent="1" nextAc="seek">
              <p:cTn id="72" restart="whenNotActive" fill="hold" evtFilter="cancelBubble" nodeType="interactiveSeq">
                <p:stCondLst>
                  <p:cond evt="onClick" delay="0">
                    <p:tgtEl>
                      <p:spTgt spid="3"/>
                    </p:tgtEl>
                  </p:cond>
                </p:stCondLst>
                <p:endSync evt="end" delay="0">
                  <p:rtn val="all"/>
                </p:endSync>
                <p:childTnLst>
                  <p:par>
                    <p:cTn id="73" fill="hold">
                      <p:stCondLst>
                        <p:cond delay="0"/>
                      </p:stCondLst>
                      <p:childTnLst>
                        <p:par>
                          <p:cTn id="74" fill="hold">
                            <p:stCondLst>
                              <p:cond delay="0"/>
                            </p:stCondLst>
                            <p:childTnLst>
                              <p:par>
                                <p:cTn id="75" presetID="2" presetClass="mediacall" presetSubtype="0" fill="hold" nodeType="clickEffect">
                                  <p:stCondLst>
                                    <p:cond delay="0"/>
                                  </p:stCondLst>
                                  <p:childTnLst>
                                    <p:cmd type="call" cmd="togglePause">
                                      <p:cBhvr>
                                        <p:cTn id="76" dur="1" fill="hold"/>
                                        <p:tgtEl>
                                          <p:spTgt spid="3"/>
                                        </p:tgtEl>
                                      </p:cBhvr>
                                    </p:cmd>
                                  </p:childTnLst>
                                </p:cTn>
                              </p:par>
                            </p:childTnLst>
                          </p:cTn>
                        </p:par>
                      </p:childTnLst>
                    </p:cTn>
                  </p:par>
                </p:childTnLst>
              </p:cTn>
              <p:nextCondLst>
                <p:cond evt="onClick" delay="0">
                  <p:tgtEl>
                    <p:spTgt spid="3"/>
                  </p:tgtEl>
                </p:cond>
              </p:nextCondLst>
            </p:seq>
          </p:childTnLst>
        </p:cTn>
      </p:par>
    </p:tnLst>
    <p:bldLst>
      <p:bldP spid="8" grpId="0"/>
      <p:bldP spid="10" grpId="0"/>
      <p:bldP spid="12"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F11AA9-B8BE-AAB7-0569-DCA3C0BACA41}"/>
              </a:ext>
            </a:extLst>
          </p:cNvPr>
          <p:cNvSpPr>
            <a:spLocks noGrp="1"/>
          </p:cNvSpPr>
          <p:nvPr>
            <p:ph type="title"/>
          </p:nvPr>
        </p:nvSpPr>
        <p:spPr>
          <a:xfrm>
            <a:off x="1790700" y="14068"/>
            <a:ext cx="8610600" cy="1083213"/>
          </a:xfrm>
        </p:spPr>
        <p:txBody>
          <a:bodyPr>
            <a:normAutofit/>
          </a:bodyPr>
          <a:lstStyle/>
          <a:p>
            <a:pPr algn="ctr"/>
            <a:r>
              <a:rPr lang="fr-FR" sz="4900" kern="100" dirty="0">
                <a:latin typeface="Bernard MT Condensed" panose="02050806060905020404" pitchFamily="18" charset="0"/>
                <a:cs typeface="Times New Roman" panose="02020603050405020304" pitchFamily="18" charset="0"/>
              </a:rPr>
              <a:t>fonctionnement et période</a:t>
            </a:r>
          </a:p>
        </p:txBody>
      </p:sp>
      <p:sp>
        <p:nvSpPr>
          <p:cNvPr id="3" name="Espace réservé du contenu 2">
            <a:extLst>
              <a:ext uri="{FF2B5EF4-FFF2-40B4-BE49-F238E27FC236}">
                <a16:creationId xmlns:a16="http://schemas.microsoft.com/office/drawing/2014/main" id="{A7CABEDE-C203-2C0A-DFCC-9BBB843BB2CF}"/>
              </a:ext>
            </a:extLst>
          </p:cNvPr>
          <p:cNvSpPr>
            <a:spLocks noGrp="1"/>
          </p:cNvSpPr>
          <p:nvPr>
            <p:ph idx="1"/>
          </p:nvPr>
        </p:nvSpPr>
        <p:spPr>
          <a:xfrm>
            <a:off x="685800" y="1083212"/>
            <a:ext cx="10820400" cy="2495075"/>
          </a:xfrm>
        </p:spPr>
        <p:txBody>
          <a:bodyPr>
            <a:normAutofit fontScale="92500" lnSpcReduction="20000"/>
          </a:bodyPr>
          <a:lstStyle/>
          <a:p>
            <a:pPr marL="342900" lvl="0" indent="-342900">
              <a:lnSpc>
                <a:spcPct val="115000"/>
              </a:lnSpc>
              <a:spcAft>
                <a:spcPts val="800"/>
              </a:spcAft>
              <a:buSzPts val="1000"/>
              <a:buFont typeface="Symbol" panose="05050102010706020507" pitchFamily="18" charset="2"/>
              <a:buChar char=""/>
              <a:tabLst>
                <a:tab pos="457200" algn="l"/>
              </a:tabLst>
            </a:pPr>
            <a:r>
              <a:rPr lang="fr-FR" sz="2800" kern="100" dirty="0">
                <a:effectLst/>
                <a:latin typeface="Calibri" panose="020F0502020204030204" pitchFamily="34" charset="0"/>
                <a:ea typeface="Aptos" panose="020B0004020202020204" pitchFamily="34" charset="0"/>
                <a:cs typeface="Calibri" panose="020F0502020204030204" pitchFamily="34" charset="0"/>
              </a:rPr>
              <a:t>Depuis </a:t>
            </a:r>
            <a:r>
              <a:rPr lang="fr-FR" sz="2800" u="sng" kern="100" dirty="0">
                <a:effectLst/>
                <a:latin typeface="Calibri" panose="020F0502020204030204" pitchFamily="34" charset="0"/>
                <a:ea typeface="Aptos" panose="020B0004020202020204" pitchFamily="34" charset="0"/>
                <a:cs typeface="Calibri" panose="020F0502020204030204" pitchFamily="34" charset="0"/>
                <a:hlinkClick r:id="rId2" tooltip="Tournoi des Cinq Nations 1974">
                  <a:extLst>
                    <a:ext uri="{A12FA001-AC4F-418D-AE19-62706E023703}">
                      <ahyp:hlinkClr xmlns:ahyp="http://schemas.microsoft.com/office/drawing/2018/hyperlinkcolor" val="tx"/>
                    </a:ext>
                  </a:extLst>
                </a:hlinkClick>
              </a:rPr>
              <a:t>1974</a:t>
            </a:r>
            <a:r>
              <a:rPr lang="fr-FR" sz="2800" kern="100" dirty="0">
                <a:effectLst/>
                <a:latin typeface="Calibri" panose="020F0502020204030204" pitchFamily="34" charset="0"/>
                <a:ea typeface="Aptos" panose="020B0004020202020204" pitchFamily="34" charset="0"/>
                <a:cs typeface="Calibri" panose="020F0502020204030204" pitchFamily="34" charset="0"/>
              </a:rPr>
              <a:t>, le Tournoi se déroule en cinq journées, généralement le week-end.</a:t>
            </a:r>
          </a:p>
          <a:p>
            <a:pPr marL="342900" indent="-342900">
              <a:lnSpc>
                <a:spcPct val="115000"/>
              </a:lnSpc>
              <a:spcAft>
                <a:spcPts val="800"/>
              </a:spcAft>
              <a:buSzPts val="1000"/>
              <a:buFont typeface="Symbol" panose="05050102010706020507" pitchFamily="18" charset="2"/>
              <a:buChar char=""/>
              <a:tabLst>
                <a:tab pos="457200" algn="l"/>
              </a:tabLst>
            </a:pPr>
            <a:r>
              <a:rPr lang="fr-FR" sz="2800" kern="100" dirty="0">
                <a:latin typeface="Calibri" panose="020F0502020204030204" pitchFamily="34" charset="0"/>
                <a:ea typeface="Aptos" panose="020B0004020202020204" pitchFamily="34" charset="0"/>
                <a:cs typeface="Calibri" panose="020F0502020204030204" pitchFamily="34" charset="0"/>
              </a:rPr>
              <a:t>Chaque équipe réalise 5 matchs.</a:t>
            </a:r>
            <a:endParaRPr lang="fr-FR" sz="2800" kern="1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fr-FR" sz="2800" kern="100" dirty="0">
                <a:effectLst/>
                <a:latin typeface="Calibri" panose="020F0502020204030204" pitchFamily="34" charset="0"/>
                <a:ea typeface="Aptos" panose="020B0004020202020204" pitchFamily="34" charset="0"/>
                <a:cs typeface="Calibri" panose="020F0502020204030204" pitchFamily="34" charset="0"/>
              </a:rPr>
              <a:t>Les rencontres d'un même week-end correspondent à chaque ligne des tableaux ci-dessous.</a:t>
            </a:r>
          </a:p>
        </p:txBody>
      </p:sp>
      <p:pic>
        <p:nvPicPr>
          <p:cNvPr id="6" name="Image 5">
            <a:extLst>
              <a:ext uri="{FF2B5EF4-FFF2-40B4-BE49-F238E27FC236}">
                <a16:creationId xmlns:a16="http://schemas.microsoft.com/office/drawing/2014/main" id="{1A566878-92D5-F66C-A3CD-E792DE85304E}"/>
              </a:ext>
            </a:extLst>
          </p:cNvPr>
          <p:cNvPicPr>
            <a:picLocks noChangeAspect="1"/>
          </p:cNvPicPr>
          <p:nvPr/>
        </p:nvPicPr>
        <p:blipFill>
          <a:blip r:embed="rId3"/>
          <a:srcRect l="18692" t="23372" r="26385" b="47897"/>
          <a:stretch/>
        </p:blipFill>
        <p:spPr>
          <a:xfrm>
            <a:off x="336433" y="3770824"/>
            <a:ext cx="5462640" cy="1606658"/>
          </a:xfrm>
          <a:prstGeom prst="rect">
            <a:avLst/>
          </a:prstGeom>
        </p:spPr>
      </p:pic>
      <p:pic>
        <p:nvPicPr>
          <p:cNvPr id="7" name="Image 6">
            <a:extLst>
              <a:ext uri="{FF2B5EF4-FFF2-40B4-BE49-F238E27FC236}">
                <a16:creationId xmlns:a16="http://schemas.microsoft.com/office/drawing/2014/main" id="{CCE4541E-E1DE-E3EC-A0DA-8A642CDDD7D9}"/>
              </a:ext>
            </a:extLst>
          </p:cNvPr>
          <p:cNvPicPr>
            <a:picLocks noChangeAspect="1"/>
          </p:cNvPicPr>
          <p:nvPr/>
        </p:nvPicPr>
        <p:blipFill>
          <a:blip r:embed="rId3"/>
          <a:srcRect l="18692" t="51548" r="26385" b="20396"/>
          <a:stretch/>
        </p:blipFill>
        <p:spPr>
          <a:xfrm>
            <a:off x="6096000" y="3770824"/>
            <a:ext cx="5594252" cy="1606659"/>
          </a:xfrm>
          <a:prstGeom prst="rect">
            <a:avLst/>
          </a:prstGeom>
        </p:spPr>
      </p:pic>
      <p:sp>
        <p:nvSpPr>
          <p:cNvPr id="4" name="ZoneTexte 3">
            <a:extLst>
              <a:ext uri="{FF2B5EF4-FFF2-40B4-BE49-F238E27FC236}">
                <a16:creationId xmlns:a16="http://schemas.microsoft.com/office/drawing/2014/main" id="{B898A989-997A-DE7E-6A32-2DFF146F4281}"/>
              </a:ext>
            </a:extLst>
          </p:cNvPr>
          <p:cNvSpPr txBox="1"/>
          <p:nvPr/>
        </p:nvSpPr>
        <p:spPr>
          <a:xfrm>
            <a:off x="685800" y="5570018"/>
            <a:ext cx="10820400" cy="985526"/>
          </a:xfrm>
          <a:prstGeom prst="rect">
            <a:avLst/>
          </a:prstGeom>
          <a:noFill/>
        </p:spPr>
        <p:txBody>
          <a:bodyPr wrap="square" rtlCol="0">
            <a:spAutoFit/>
          </a:bodyPr>
          <a:lstStyle/>
          <a:p>
            <a:pPr marL="285750" indent="-285750">
              <a:lnSpc>
                <a:spcPct val="115000"/>
              </a:lnSpc>
              <a:spcAft>
                <a:spcPts val="800"/>
              </a:spcAft>
              <a:buFont typeface="Arial" panose="020B0604020202020204" pitchFamily="34" charset="0"/>
              <a:buChar char="•"/>
            </a:pPr>
            <a:r>
              <a:rPr lang="fr-FR" sz="2600" kern="100" dirty="0">
                <a:effectLst/>
                <a:latin typeface="Calibri" panose="020F0502020204030204" pitchFamily="34" charset="0"/>
                <a:ea typeface="Aptos" panose="020B0004020202020204" pitchFamily="34" charset="0"/>
                <a:cs typeface="Calibri" panose="020F0502020204030204" pitchFamily="34" charset="0"/>
              </a:rPr>
              <a:t>Chaque </a:t>
            </a:r>
            <a:r>
              <a:rPr lang="fr-FR" sz="2600" kern="100" dirty="0">
                <a:latin typeface="Calibri" panose="020F0502020204030204" pitchFamily="34" charset="0"/>
                <a:ea typeface="Aptos" panose="020B0004020202020204" pitchFamily="34" charset="0"/>
                <a:cs typeface="Calibri" panose="020F0502020204030204" pitchFamily="34" charset="0"/>
              </a:rPr>
              <a:t>nation</a:t>
            </a:r>
            <a:r>
              <a:rPr lang="fr-FR" sz="2600" kern="100" dirty="0">
                <a:effectLst/>
                <a:latin typeface="Calibri" panose="020F0502020204030204" pitchFamily="34" charset="0"/>
                <a:ea typeface="Aptos" panose="020B0004020202020204" pitchFamily="34" charset="0"/>
                <a:cs typeface="Calibri" panose="020F0502020204030204" pitchFamily="34" charset="0"/>
              </a:rPr>
              <a:t> reçoit une autre nation (année paire) puis se déplace chez celle-ci une année sur deux (année impaire).</a:t>
            </a:r>
          </a:p>
        </p:txBody>
      </p:sp>
    </p:spTree>
    <p:extLst>
      <p:ext uri="{BB962C8B-B14F-4D97-AF65-F5344CB8AC3E}">
        <p14:creationId xmlns:p14="http://schemas.microsoft.com/office/powerpoint/2010/main" val="268045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heel(1)">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57FA21-E67B-5D95-5066-B4B79FA6CEE2}"/>
              </a:ext>
            </a:extLst>
          </p:cNvPr>
          <p:cNvSpPr>
            <a:spLocks noGrp="1"/>
          </p:cNvSpPr>
          <p:nvPr>
            <p:ph type="title"/>
          </p:nvPr>
        </p:nvSpPr>
        <p:spPr>
          <a:xfrm>
            <a:off x="407963" y="104743"/>
            <a:ext cx="11352628" cy="753387"/>
          </a:xfrm>
        </p:spPr>
        <p:txBody>
          <a:bodyPr>
            <a:normAutofit fontScale="90000"/>
          </a:bodyPr>
          <a:lstStyle/>
          <a:p>
            <a:pPr algn="ctr"/>
            <a:r>
              <a:rPr lang="fr-FR" sz="4900" kern="100" dirty="0">
                <a:latin typeface="Bernard MT Condensed" panose="02050806060905020404" pitchFamily="18" charset="0"/>
                <a:cs typeface="Times New Roman" panose="02020603050405020304" pitchFamily="18" charset="0"/>
              </a:rPr>
              <a:t>BAREME DES POINTS</a:t>
            </a:r>
          </a:p>
        </p:txBody>
      </p:sp>
      <p:sp>
        <p:nvSpPr>
          <p:cNvPr id="3" name="Espace réservé du contenu 2">
            <a:extLst>
              <a:ext uri="{FF2B5EF4-FFF2-40B4-BE49-F238E27FC236}">
                <a16:creationId xmlns:a16="http://schemas.microsoft.com/office/drawing/2014/main" id="{6F015798-37A0-6628-2756-2A80A1D7A8DD}"/>
              </a:ext>
            </a:extLst>
          </p:cNvPr>
          <p:cNvSpPr>
            <a:spLocks noGrp="1"/>
          </p:cNvSpPr>
          <p:nvPr>
            <p:ph idx="1"/>
          </p:nvPr>
        </p:nvSpPr>
        <p:spPr>
          <a:xfrm>
            <a:off x="685800" y="858130"/>
            <a:ext cx="10820400" cy="5360556"/>
          </a:xfrm>
        </p:spPr>
        <p:txBody>
          <a:bodyPr>
            <a:normAutofit fontScale="85000" lnSpcReduction="20000"/>
          </a:bodyPr>
          <a:lstStyle/>
          <a:p>
            <a:pPr marL="0" lvl="0" indent="0" algn="ctr">
              <a:lnSpc>
                <a:spcPct val="115000"/>
              </a:lnSpc>
              <a:spcAft>
                <a:spcPts val="1000"/>
              </a:spcAft>
              <a:buSzPts val="1000"/>
              <a:buNone/>
              <a:tabLst>
                <a:tab pos="457200" algn="l"/>
              </a:tabLst>
            </a:pPr>
            <a:r>
              <a:rPr lang="fr-FR" b="1" dirty="0">
                <a:effectLst/>
                <a:latin typeface="Calibri" panose="020F0502020204030204" pitchFamily="34" charset="0"/>
                <a:ea typeface="Times New Roman" panose="02020603050405020304" pitchFamily="18" charset="0"/>
              </a:rPr>
              <a:t>Si la victoire permet toujours d’obtenir quatre points au classement, </a:t>
            </a:r>
          </a:p>
          <a:p>
            <a:pPr marL="0" lvl="0" indent="0" algn="ctr">
              <a:lnSpc>
                <a:spcPct val="115000"/>
              </a:lnSpc>
              <a:spcAft>
                <a:spcPts val="1000"/>
              </a:spcAft>
              <a:buSzPts val="1000"/>
              <a:buNone/>
              <a:tabLst>
                <a:tab pos="457200" algn="l"/>
              </a:tabLst>
            </a:pPr>
            <a:r>
              <a:rPr lang="fr-FR" b="1" dirty="0">
                <a:effectLst/>
                <a:latin typeface="Calibri" panose="020F0502020204030204" pitchFamily="34" charset="0"/>
                <a:ea typeface="Times New Roman" panose="02020603050405020304" pitchFamily="18" charset="0"/>
              </a:rPr>
              <a:t>le match nul deux points et la défaite zéro, il existe différents bonus.</a:t>
            </a:r>
          </a:p>
          <a:p>
            <a:pPr marL="0" lvl="0" indent="0">
              <a:lnSpc>
                <a:spcPct val="115000"/>
              </a:lnSpc>
              <a:spcAft>
                <a:spcPts val="1000"/>
              </a:spcAft>
              <a:buSzPts val="1000"/>
              <a:buNone/>
              <a:tabLst>
                <a:tab pos="457200" algn="l"/>
              </a:tabLst>
            </a:pPr>
            <a:r>
              <a:rPr lang="fr-FR" sz="1800" i="1" u="sng" dirty="0">
                <a:latin typeface="Calibri" panose="020F0502020204030204" pitchFamily="34" charset="0"/>
                <a:ea typeface="Times New Roman" panose="02020603050405020304" pitchFamily="18" charset="0"/>
                <a:cs typeface="Calibri" panose="020F0502020204030204" pitchFamily="34" charset="0"/>
              </a:rPr>
              <a:t>Voici tous les cas de figures :</a:t>
            </a:r>
          </a:p>
          <a:p>
            <a:pPr lvl="0">
              <a:lnSpc>
                <a:spcPct val="115000"/>
              </a:lnSpc>
              <a:spcAft>
                <a:spcPts val="1000"/>
              </a:spcAft>
              <a:buSzPts val="1000"/>
              <a:tabLst>
                <a:tab pos="457200" algn="l"/>
              </a:tabLst>
            </a:pPr>
            <a:r>
              <a:rPr lang="fr-FR" sz="1800" dirty="0">
                <a:effectLst/>
                <a:latin typeface="Calibri" panose="020F0502020204030204" pitchFamily="34" charset="0"/>
                <a:ea typeface="Times New Roman" panose="02020603050405020304" pitchFamily="18" charset="0"/>
                <a:cs typeface="Calibri" panose="020F0502020204030204" pitchFamily="34" charset="0"/>
              </a:rPr>
              <a:t>Victoire avec quatre essais marqués ou plus : 5 points</a:t>
            </a:r>
          </a:p>
          <a:p>
            <a:pPr lvl="0">
              <a:lnSpc>
                <a:spcPct val="115000"/>
              </a:lnSpc>
              <a:spcAft>
                <a:spcPts val="1000"/>
              </a:spcAft>
              <a:buSzPts val="1000"/>
              <a:tabLst>
                <a:tab pos="457200" algn="l"/>
              </a:tabLst>
            </a:pPr>
            <a:r>
              <a:rPr lang="fr-FR" sz="1800" b="1" u="sng" dirty="0">
                <a:effectLst/>
                <a:latin typeface="Calibri" panose="020F0502020204030204" pitchFamily="34" charset="0"/>
                <a:ea typeface="Times New Roman" panose="02020603050405020304" pitchFamily="18" charset="0"/>
                <a:cs typeface="Calibri" panose="020F0502020204030204" pitchFamily="34" charset="0"/>
              </a:rPr>
              <a:t>Victoire avec moins de quatre essais inscrits : 4 points</a:t>
            </a:r>
            <a:endParaRPr lang="fr-FR" sz="1800" b="1"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buSzPts val="1000"/>
              <a:tabLst>
                <a:tab pos="457200" algn="l"/>
              </a:tabLst>
            </a:pPr>
            <a:r>
              <a:rPr lang="fr-FR" sz="1800" dirty="0">
                <a:effectLst/>
                <a:latin typeface="Calibri" panose="020F0502020204030204" pitchFamily="34" charset="0"/>
                <a:ea typeface="Times New Roman" panose="02020603050405020304" pitchFamily="18" charset="0"/>
                <a:cs typeface="Calibri" panose="020F0502020204030204" pitchFamily="34" charset="0"/>
              </a:rPr>
              <a:t>Match nul avec quatre essais marqués ou plus : 3 points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buSzPts val="1000"/>
              <a:tabLst>
                <a:tab pos="457200" algn="l"/>
              </a:tabLst>
            </a:pPr>
            <a:r>
              <a:rPr lang="fr-FR" sz="1800" b="1" u="sng" dirty="0">
                <a:effectLst/>
                <a:latin typeface="Calibri" panose="020F0502020204030204" pitchFamily="34" charset="0"/>
                <a:ea typeface="Times New Roman" panose="02020603050405020304" pitchFamily="18" charset="0"/>
                <a:cs typeface="Calibri" panose="020F0502020204030204" pitchFamily="34" charset="0"/>
              </a:rPr>
              <a:t>Match nul avec moins de quatre essais inscrits : 2 points</a:t>
            </a:r>
            <a:endParaRPr lang="fr-FR" sz="1800" b="1"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buSzPts val="1000"/>
              <a:tabLst>
                <a:tab pos="457200" algn="l"/>
              </a:tabLst>
            </a:pPr>
            <a:r>
              <a:rPr lang="fr-FR" sz="1800" dirty="0">
                <a:effectLst/>
                <a:latin typeface="Calibri" panose="020F0502020204030204" pitchFamily="34" charset="0"/>
                <a:ea typeface="Times New Roman" panose="02020603050405020304" pitchFamily="18" charset="0"/>
                <a:cs typeface="Calibri" panose="020F0502020204030204" pitchFamily="34" charset="0"/>
              </a:rPr>
              <a:t>Défaite de sept points ou moins, avec quatre essais marqués ou plus : 2 points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buSzPts val="1000"/>
              <a:tabLst>
                <a:tab pos="457200" algn="l"/>
              </a:tabLst>
            </a:pPr>
            <a:r>
              <a:rPr lang="fr-FR" sz="1800" dirty="0">
                <a:effectLst/>
                <a:latin typeface="Calibri" panose="020F0502020204030204" pitchFamily="34" charset="0"/>
                <a:ea typeface="Times New Roman" panose="02020603050405020304" pitchFamily="18" charset="0"/>
                <a:cs typeface="Calibri" panose="020F0502020204030204" pitchFamily="34" charset="0"/>
              </a:rPr>
              <a:t>Défaite de sept points ou moins, avec moins de quatre essais inscrits : 1 point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buSzPts val="1000"/>
              <a:tabLst>
                <a:tab pos="457200" algn="l"/>
              </a:tabLst>
            </a:pPr>
            <a:r>
              <a:rPr lang="fr-FR" sz="1800" dirty="0">
                <a:effectLst/>
                <a:latin typeface="Calibri" panose="020F0502020204030204" pitchFamily="34" charset="0"/>
                <a:ea typeface="Times New Roman" panose="02020603050405020304" pitchFamily="18" charset="0"/>
                <a:cs typeface="Calibri" panose="020F0502020204030204" pitchFamily="34" charset="0"/>
              </a:rPr>
              <a:t>Défaite de plus de sept points, avec quatre essais marqués ou plus : 1 point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buSzPts val="1000"/>
              <a:tabLst>
                <a:tab pos="457200" algn="l"/>
              </a:tabLst>
            </a:pPr>
            <a:r>
              <a:rPr lang="fr-FR" sz="1800" b="1" u="sng" dirty="0">
                <a:effectLst/>
                <a:latin typeface="Calibri" panose="020F0502020204030204" pitchFamily="34" charset="0"/>
                <a:ea typeface="Times New Roman" panose="02020603050405020304" pitchFamily="18" charset="0"/>
                <a:cs typeface="Calibri" panose="020F0502020204030204" pitchFamily="34" charset="0"/>
              </a:rPr>
              <a:t>Défaite de plus de sept points, avec moins de quatre essais inscrits : 0 point</a:t>
            </a:r>
            <a:endParaRPr lang="fr-FR" sz="1800" b="1" u="sng"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5932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0B743656-39A0-B2CD-A1CE-1B3D97C4CF80}"/>
              </a:ext>
            </a:extLst>
          </p:cNvPr>
          <p:cNvSpPr>
            <a:spLocks noGrp="1"/>
          </p:cNvSpPr>
          <p:nvPr>
            <p:ph idx="1"/>
          </p:nvPr>
        </p:nvSpPr>
        <p:spPr>
          <a:xfrm>
            <a:off x="685798" y="1044314"/>
            <a:ext cx="10820400" cy="511974"/>
          </a:xfrm>
        </p:spPr>
        <p:txBody>
          <a:bodyPr/>
          <a:lstStyle/>
          <a:p>
            <a:r>
              <a:rPr lang="fr-FR" sz="2000" dirty="0">
                <a:effectLst/>
                <a:latin typeface="Calibri" panose="020F0502020204030204" pitchFamily="34" charset="0"/>
                <a:ea typeface="Times New Roman" panose="02020603050405020304" pitchFamily="18" charset="0"/>
                <a:cs typeface="Calibri" panose="020F0502020204030204" pitchFamily="34" charset="0"/>
              </a:rPr>
              <a:t>L’Angleterre et le pays de Galles sont en tête au palmarès avec 39 victoires chacun.</a:t>
            </a:r>
          </a:p>
          <a:p>
            <a:endParaRPr lang="fr-FR" dirty="0"/>
          </a:p>
        </p:txBody>
      </p:sp>
      <p:graphicFrame>
        <p:nvGraphicFramePr>
          <p:cNvPr id="11" name="Tableau 10">
            <a:extLst>
              <a:ext uri="{FF2B5EF4-FFF2-40B4-BE49-F238E27FC236}">
                <a16:creationId xmlns:a16="http://schemas.microsoft.com/office/drawing/2014/main" id="{8DAC5875-1FE9-D745-C200-7B20C1E60394}"/>
              </a:ext>
            </a:extLst>
          </p:cNvPr>
          <p:cNvGraphicFramePr>
            <a:graphicFrameLocks noGrp="1"/>
          </p:cNvGraphicFramePr>
          <p:nvPr>
            <p:extLst>
              <p:ext uri="{D42A27DB-BD31-4B8C-83A1-F6EECF244321}">
                <p14:modId xmlns:p14="http://schemas.microsoft.com/office/powerpoint/2010/main" val="54315175"/>
              </p:ext>
            </p:extLst>
          </p:nvPr>
        </p:nvGraphicFramePr>
        <p:xfrm>
          <a:off x="685801" y="1731906"/>
          <a:ext cx="10820397" cy="2276923"/>
        </p:xfrm>
        <a:graphic>
          <a:graphicData uri="http://schemas.openxmlformats.org/drawingml/2006/table">
            <a:tbl>
              <a:tblPr firstRow="1" firstCol="1" bandRow="1">
                <a:tableStyleId>{5C22544A-7EE6-4342-B048-85BDC9FD1C3A}</a:tableStyleId>
              </a:tblPr>
              <a:tblGrid>
                <a:gridCol w="1545771">
                  <a:extLst>
                    <a:ext uri="{9D8B030D-6E8A-4147-A177-3AD203B41FA5}">
                      <a16:colId xmlns:a16="http://schemas.microsoft.com/office/drawing/2014/main" val="3063200009"/>
                    </a:ext>
                  </a:extLst>
                </a:gridCol>
                <a:gridCol w="1545771">
                  <a:extLst>
                    <a:ext uri="{9D8B030D-6E8A-4147-A177-3AD203B41FA5}">
                      <a16:colId xmlns:a16="http://schemas.microsoft.com/office/drawing/2014/main" val="2384813343"/>
                    </a:ext>
                  </a:extLst>
                </a:gridCol>
                <a:gridCol w="1545771">
                  <a:extLst>
                    <a:ext uri="{9D8B030D-6E8A-4147-A177-3AD203B41FA5}">
                      <a16:colId xmlns:a16="http://schemas.microsoft.com/office/drawing/2014/main" val="1208982969"/>
                    </a:ext>
                  </a:extLst>
                </a:gridCol>
                <a:gridCol w="1545771">
                  <a:extLst>
                    <a:ext uri="{9D8B030D-6E8A-4147-A177-3AD203B41FA5}">
                      <a16:colId xmlns:a16="http://schemas.microsoft.com/office/drawing/2014/main" val="2470482113"/>
                    </a:ext>
                  </a:extLst>
                </a:gridCol>
                <a:gridCol w="1545771">
                  <a:extLst>
                    <a:ext uri="{9D8B030D-6E8A-4147-A177-3AD203B41FA5}">
                      <a16:colId xmlns:a16="http://schemas.microsoft.com/office/drawing/2014/main" val="978592107"/>
                    </a:ext>
                  </a:extLst>
                </a:gridCol>
                <a:gridCol w="1545771">
                  <a:extLst>
                    <a:ext uri="{9D8B030D-6E8A-4147-A177-3AD203B41FA5}">
                      <a16:colId xmlns:a16="http://schemas.microsoft.com/office/drawing/2014/main" val="3006190947"/>
                    </a:ext>
                  </a:extLst>
                </a:gridCol>
                <a:gridCol w="1545771">
                  <a:extLst>
                    <a:ext uri="{9D8B030D-6E8A-4147-A177-3AD203B41FA5}">
                      <a16:colId xmlns:a16="http://schemas.microsoft.com/office/drawing/2014/main" val="3285207997"/>
                    </a:ext>
                  </a:extLst>
                </a:gridCol>
              </a:tblGrid>
              <a:tr h="0">
                <a:tc gridSpan="7">
                  <a:txBody>
                    <a:bodyPr/>
                    <a:lstStyle/>
                    <a:p>
                      <a:pPr algn="ctr">
                        <a:lnSpc>
                          <a:spcPct val="115000"/>
                        </a:lnSpc>
                        <a:spcBef>
                          <a:spcPts val="1200"/>
                        </a:spcBef>
                        <a:spcAft>
                          <a:spcPts val="1200"/>
                        </a:spcAft>
                      </a:pPr>
                      <a:r>
                        <a:rPr lang="fr-FR" sz="1200" kern="100" dirty="0">
                          <a:effectLst/>
                        </a:rPr>
                        <a:t>Bilan par nation </a:t>
                      </a:r>
                      <a:r>
                        <a:rPr lang="fr-FR" sz="1000" kern="100" dirty="0">
                          <a:effectLst/>
                        </a:rPr>
                        <a:t>(mis à jour après l’édition 2024)</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0960" marR="200025" marT="30480" marB="3048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146514707"/>
                  </a:ext>
                </a:extLst>
              </a:tr>
              <a:tr h="0">
                <a:tc>
                  <a:txBody>
                    <a:bodyPr/>
                    <a:lstStyle/>
                    <a:p>
                      <a:pPr algn="ctr">
                        <a:lnSpc>
                          <a:spcPct val="115000"/>
                        </a:lnSpc>
                        <a:spcBef>
                          <a:spcPts val="1200"/>
                        </a:spcBef>
                        <a:spcAft>
                          <a:spcPts val="1200"/>
                        </a:spcAft>
                      </a:pPr>
                      <a:r>
                        <a:rPr lang="fr-FR" sz="1200" kern="100">
                          <a:effectLst/>
                        </a:rPr>
                        <a:t>Rang</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200025" marT="30480" marB="30480" anchor="ctr"/>
                </a:tc>
                <a:tc>
                  <a:txBody>
                    <a:bodyPr/>
                    <a:lstStyle/>
                    <a:p>
                      <a:pPr algn="ctr">
                        <a:lnSpc>
                          <a:spcPct val="115000"/>
                        </a:lnSpc>
                        <a:spcBef>
                          <a:spcPts val="1200"/>
                        </a:spcBef>
                        <a:spcAft>
                          <a:spcPts val="1200"/>
                        </a:spcAft>
                      </a:pPr>
                      <a:r>
                        <a:rPr lang="fr-FR" sz="1200" kern="100" dirty="0">
                          <a:effectLst/>
                        </a:rPr>
                        <a:t>Nations</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0960" marR="200025" marT="30480" marB="30480" anchor="ctr"/>
                </a:tc>
                <a:tc>
                  <a:txBody>
                    <a:bodyPr/>
                    <a:lstStyle/>
                    <a:p>
                      <a:pPr algn="ctr">
                        <a:lnSpc>
                          <a:spcPct val="115000"/>
                        </a:lnSpc>
                        <a:spcBef>
                          <a:spcPts val="1200"/>
                        </a:spcBef>
                        <a:spcAft>
                          <a:spcPts val="1200"/>
                        </a:spcAft>
                      </a:pPr>
                      <a:r>
                        <a:rPr lang="fr-FR" sz="1200" kern="100">
                          <a:effectLst/>
                        </a:rPr>
                        <a:t>Tournois disputés</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200025" marT="30480" marB="30480" anchor="ctr"/>
                </a:tc>
                <a:tc>
                  <a:txBody>
                    <a:bodyPr/>
                    <a:lstStyle/>
                    <a:p>
                      <a:pPr algn="ctr">
                        <a:lnSpc>
                          <a:spcPct val="115000"/>
                        </a:lnSpc>
                        <a:spcBef>
                          <a:spcPts val="1200"/>
                        </a:spcBef>
                        <a:spcAft>
                          <a:spcPts val="1200"/>
                        </a:spcAft>
                      </a:pPr>
                      <a:r>
                        <a:rPr lang="fr-FR" sz="1200" kern="100">
                          <a:effectLst/>
                        </a:rPr>
                        <a:t>Victoires</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200025" marT="30480" marB="30480" anchor="ctr"/>
                </a:tc>
                <a:tc>
                  <a:txBody>
                    <a:bodyPr/>
                    <a:lstStyle/>
                    <a:p>
                      <a:pPr algn="ctr">
                        <a:lnSpc>
                          <a:spcPct val="115000"/>
                        </a:lnSpc>
                        <a:spcBef>
                          <a:spcPts val="1200"/>
                        </a:spcBef>
                        <a:spcAft>
                          <a:spcPts val="1200"/>
                        </a:spcAft>
                      </a:pPr>
                      <a:r>
                        <a:rPr lang="fr-FR" sz="1200" kern="100">
                          <a:effectLst/>
                        </a:rPr>
                        <a:t>Victoires seules</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200025" marT="30480" marB="30480" anchor="ctr"/>
                </a:tc>
                <a:tc>
                  <a:txBody>
                    <a:bodyPr/>
                    <a:lstStyle/>
                    <a:p>
                      <a:pPr algn="ctr">
                        <a:lnSpc>
                          <a:spcPct val="115000"/>
                        </a:lnSpc>
                        <a:spcBef>
                          <a:spcPts val="1200"/>
                        </a:spcBef>
                        <a:spcAft>
                          <a:spcPts val="1200"/>
                        </a:spcAft>
                      </a:pPr>
                      <a:r>
                        <a:rPr lang="fr-FR" sz="1200" u="none" strike="noStrike" kern="100">
                          <a:effectLst/>
                          <a:hlinkClick r:id="rId2" tooltip="Grand Chelem (rugby à XV)"/>
                        </a:rPr>
                        <a:t>Grands Chelems</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200025" marT="30480" marB="30480" anchor="ctr"/>
                </a:tc>
                <a:tc>
                  <a:txBody>
                    <a:bodyPr/>
                    <a:lstStyle/>
                    <a:p>
                      <a:pPr algn="ctr">
                        <a:lnSpc>
                          <a:spcPct val="115000"/>
                        </a:lnSpc>
                        <a:spcBef>
                          <a:spcPts val="1200"/>
                        </a:spcBef>
                        <a:spcAft>
                          <a:spcPts val="1200"/>
                        </a:spcAft>
                      </a:pPr>
                      <a:r>
                        <a:rPr lang="fr-FR" sz="1200" kern="100">
                          <a:effectLst/>
                        </a:rPr>
                        <a:t>% Victoires /</a:t>
                      </a:r>
                      <a:br>
                        <a:rPr lang="fr-FR" sz="1200" kern="100">
                          <a:effectLst/>
                        </a:rPr>
                      </a:br>
                      <a:r>
                        <a:rPr lang="fr-FR" sz="1200" kern="100">
                          <a:effectLst/>
                        </a:rPr>
                        <a:t>Tournois disputés</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200025" marT="30480" marB="30480" anchor="ctr"/>
                </a:tc>
                <a:extLst>
                  <a:ext uri="{0D108BD9-81ED-4DB2-BD59-A6C34878D82A}">
                    <a16:rowId xmlns:a16="http://schemas.microsoft.com/office/drawing/2014/main" val="2722561999"/>
                  </a:ext>
                </a:extLst>
              </a:tr>
              <a:tr h="0">
                <a:tc>
                  <a:txBody>
                    <a:bodyPr/>
                    <a:lstStyle/>
                    <a:p>
                      <a:pPr algn="ctr">
                        <a:lnSpc>
                          <a:spcPct val="115000"/>
                        </a:lnSpc>
                        <a:spcBef>
                          <a:spcPts val="1200"/>
                        </a:spcBef>
                        <a:spcAft>
                          <a:spcPts val="1200"/>
                        </a:spcAft>
                      </a:pPr>
                      <a:r>
                        <a:rPr lang="fr-FR" sz="1200" kern="100">
                          <a:effectLst/>
                        </a:rPr>
                        <a:t>1</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60960" marT="30480" marB="30480" anchor="ctr"/>
                </a:tc>
                <a:tc>
                  <a:txBody>
                    <a:bodyPr/>
                    <a:lstStyle/>
                    <a:p>
                      <a:pPr>
                        <a:lnSpc>
                          <a:spcPct val="115000"/>
                        </a:lnSpc>
                        <a:spcBef>
                          <a:spcPts val="1200"/>
                        </a:spcBef>
                        <a:spcAft>
                          <a:spcPts val="1200"/>
                        </a:spcAft>
                      </a:pPr>
                      <a:r>
                        <a:rPr lang="fr-FR" sz="1200" kern="100">
                          <a:effectLst/>
                        </a:rPr>
                        <a:t> </a:t>
                      </a:r>
                      <a:r>
                        <a:rPr lang="fr-FR" sz="1200" u="none" strike="noStrike" kern="100">
                          <a:effectLst/>
                          <a:hlinkClick r:id="rId3" tooltip="Équipe d'Angleterre de rugby à XV"/>
                        </a:rPr>
                        <a:t>Angleterre</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60960" marT="30480" marB="30480" anchor="ctr"/>
                </a:tc>
                <a:tc>
                  <a:txBody>
                    <a:bodyPr/>
                    <a:lstStyle/>
                    <a:p>
                      <a:pPr algn="ctr">
                        <a:lnSpc>
                          <a:spcPct val="115000"/>
                        </a:lnSpc>
                        <a:spcBef>
                          <a:spcPts val="1200"/>
                        </a:spcBef>
                        <a:spcAft>
                          <a:spcPts val="1200"/>
                        </a:spcAft>
                      </a:pPr>
                      <a:r>
                        <a:rPr lang="fr-FR" sz="1200" kern="100">
                          <a:effectLst/>
                        </a:rPr>
                        <a:t>128</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60960" marT="30480" marB="30480" anchor="ctr"/>
                </a:tc>
                <a:tc>
                  <a:txBody>
                    <a:bodyPr/>
                    <a:lstStyle/>
                    <a:p>
                      <a:pPr algn="ctr">
                        <a:lnSpc>
                          <a:spcPct val="115000"/>
                        </a:lnSpc>
                        <a:spcBef>
                          <a:spcPts val="1200"/>
                        </a:spcBef>
                        <a:spcAft>
                          <a:spcPts val="1200"/>
                        </a:spcAft>
                      </a:pPr>
                      <a:r>
                        <a:rPr lang="fr-FR" sz="1200" kern="100">
                          <a:effectLst/>
                        </a:rPr>
                        <a:t>39</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60960" marT="30480" marB="30480" anchor="ctr"/>
                </a:tc>
                <a:tc>
                  <a:txBody>
                    <a:bodyPr/>
                    <a:lstStyle/>
                    <a:p>
                      <a:pPr algn="ctr">
                        <a:lnSpc>
                          <a:spcPct val="115000"/>
                        </a:lnSpc>
                        <a:spcBef>
                          <a:spcPts val="1200"/>
                        </a:spcBef>
                        <a:spcAft>
                          <a:spcPts val="1200"/>
                        </a:spcAft>
                      </a:pPr>
                      <a:r>
                        <a:rPr lang="fr-FR" sz="1200" kern="100">
                          <a:effectLst/>
                        </a:rPr>
                        <a:t>29</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60960" marT="30480" marB="30480" anchor="ctr"/>
                </a:tc>
                <a:tc>
                  <a:txBody>
                    <a:bodyPr/>
                    <a:lstStyle/>
                    <a:p>
                      <a:pPr algn="ctr">
                        <a:lnSpc>
                          <a:spcPct val="115000"/>
                        </a:lnSpc>
                        <a:spcBef>
                          <a:spcPts val="1200"/>
                        </a:spcBef>
                        <a:spcAft>
                          <a:spcPts val="1200"/>
                        </a:spcAft>
                      </a:pPr>
                      <a:r>
                        <a:rPr lang="fr-FR" sz="1200" kern="100">
                          <a:effectLst/>
                        </a:rPr>
                        <a:t>13</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60960" marT="30480" marB="30480" anchor="ctr"/>
                </a:tc>
                <a:tc>
                  <a:txBody>
                    <a:bodyPr/>
                    <a:lstStyle/>
                    <a:p>
                      <a:pPr algn="ctr">
                        <a:lnSpc>
                          <a:spcPct val="115000"/>
                        </a:lnSpc>
                        <a:spcBef>
                          <a:spcPts val="1200"/>
                        </a:spcBef>
                        <a:spcAft>
                          <a:spcPts val="1200"/>
                        </a:spcAft>
                      </a:pPr>
                      <a:r>
                        <a:rPr lang="fr-FR" sz="1200" kern="100">
                          <a:effectLst/>
                        </a:rPr>
                        <a:t>30,4</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3087689508"/>
                  </a:ext>
                </a:extLst>
              </a:tr>
              <a:tr h="0">
                <a:tc>
                  <a:txBody>
                    <a:bodyPr/>
                    <a:lstStyle/>
                    <a:p>
                      <a:pPr algn="ctr">
                        <a:lnSpc>
                          <a:spcPct val="115000"/>
                        </a:lnSpc>
                        <a:spcBef>
                          <a:spcPts val="1200"/>
                        </a:spcBef>
                        <a:spcAft>
                          <a:spcPts val="1200"/>
                        </a:spcAft>
                      </a:pPr>
                      <a:r>
                        <a:rPr lang="fr-FR" sz="1200" kern="100">
                          <a:effectLst/>
                        </a:rPr>
                        <a:t>2</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60960" marT="30480" marB="30480" anchor="ctr"/>
                </a:tc>
                <a:tc>
                  <a:txBody>
                    <a:bodyPr/>
                    <a:lstStyle/>
                    <a:p>
                      <a:pPr>
                        <a:lnSpc>
                          <a:spcPct val="115000"/>
                        </a:lnSpc>
                        <a:spcBef>
                          <a:spcPts val="1200"/>
                        </a:spcBef>
                        <a:spcAft>
                          <a:spcPts val="1200"/>
                        </a:spcAft>
                      </a:pPr>
                      <a:r>
                        <a:rPr lang="fr-FR" sz="1200" kern="100" dirty="0">
                          <a:effectLst/>
                        </a:rPr>
                        <a:t> </a:t>
                      </a:r>
                      <a:r>
                        <a:rPr lang="fr-FR" sz="1200" u="none" strike="noStrike" kern="100" dirty="0">
                          <a:effectLst/>
                          <a:hlinkClick r:id="rId4" tooltip="Équipe du pays de Galles de rugby à XV"/>
                        </a:rPr>
                        <a:t>Pays de Galles</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0960" marR="60960" marT="30480" marB="30480" anchor="ctr"/>
                </a:tc>
                <a:tc>
                  <a:txBody>
                    <a:bodyPr/>
                    <a:lstStyle/>
                    <a:p>
                      <a:pPr algn="ctr">
                        <a:lnSpc>
                          <a:spcPct val="115000"/>
                        </a:lnSpc>
                        <a:spcBef>
                          <a:spcPts val="1200"/>
                        </a:spcBef>
                        <a:spcAft>
                          <a:spcPts val="1200"/>
                        </a:spcAft>
                      </a:pPr>
                      <a:r>
                        <a:rPr lang="fr-FR" sz="1200" kern="100">
                          <a:effectLst/>
                        </a:rPr>
                        <a:t>130</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60960" marT="30480" marB="30480" anchor="ctr"/>
                </a:tc>
                <a:tc>
                  <a:txBody>
                    <a:bodyPr/>
                    <a:lstStyle/>
                    <a:p>
                      <a:pPr algn="ctr">
                        <a:lnSpc>
                          <a:spcPct val="115000"/>
                        </a:lnSpc>
                        <a:spcBef>
                          <a:spcPts val="1200"/>
                        </a:spcBef>
                        <a:spcAft>
                          <a:spcPts val="1200"/>
                        </a:spcAft>
                      </a:pPr>
                      <a:r>
                        <a:rPr lang="fr-FR" sz="1200" kern="100">
                          <a:effectLst/>
                        </a:rPr>
                        <a:t>39</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60960" marT="30480" marB="30480" anchor="ctr"/>
                </a:tc>
                <a:tc>
                  <a:txBody>
                    <a:bodyPr/>
                    <a:lstStyle/>
                    <a:p>
                      <a:pPr algn="ctr">
                        <a:lnSpc>
                          <a:spcPct val="115000"/>
                        </a:lnSpc>
                        <a:spcBef>
                          <a:spcPts val="1200"/>
                        </a:spcBef>
                        <a:spcAft>
                          <a:spcPts val="1200"/>
                        </a:spcAft>
                      </a:pPr>
                      <a:r>
                        <a:rPr lang="fr-FR" sz="1200" kern="100">
                          <a:effectLst/>
                        </a:rPr>
                        <a:t>28</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60960" marT="30480" marB="30480" anchor="ctr"/>
                </a:tc>
                <a:tc>
                  <a:txBody>
                    <a:bodyPr/>
                    <a:lstStyle/>
                    <a:p>
                      <a:pPr algn="ctr">
                        <a:lnSpc>
                          <a:spcPct val="115000"/>
                        </a:lnSpc>
                        <a:spcBef>
                          <a:spcPts val="1200"/>
                        </a:spcBef>
                        <a:spcAft>
                          <a:spcPts val="1200"/>
                        </a:spcAft>
                      </a:pPr>
                      <a:r>
                        <a:rPr lang="fr-FR" sz="1200" kern="100">
                          <a:effectLst/>
                        </a:rPr>
                        <a:t>12</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60960" marT="30480" marB="30480" anchor="ctr"/>
                </a:tc>
                <a:tc>
                  <a:txBody>
                    <a:bodyPr/>
                    <a:lstStyle/>
                    <a:p>
                      <a:pPr algn="ctr">
                        <a:lnSpc>
                          <a:spcPct val="115000"/>
                        </a:lnSpc>
                        <a:spcBef>
                          <a:spcPts val="1200"/>
                        </a:spcBef>
                        <a:spcAft>
                          <a:spcPts val="1200"/>
                        </a:spcAft>
                      </a:pPr>
                      <a:r>
                        <a:rPr lang="fr-FR" sz="1200" kern="100">
                          <a:effectLst/>
                        </a:rPr>
                        <a:t>30,0</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1076661431"/>
                  </a:ext>
                </a:extLst>
              </a:tr>
              <a:tr h="0">
                <a:tc>
                  <a:txBody>
                    <a:bodyPr/>
                    <a:lstStyle/>
                    <a:p>
                      <a:pPr algn="ctr">
                        <a:lnSpc>
                          <a:spcPct val="115000"/>
                        </a:lnSpc>
                        <a:spcBef>
                          <a:spcPts val="1200"/>
                        </a:spcBef>
                        <a:spcAft>
                          <a:spcPts val="1200"/>
                        </a:spcAft>
                      </a:pPr>
                      <a:r>
                        <a:rPr lang="fr-FR" sz="1200" kern="100">
                          <a:effectLst/>
                        </a:rPr>
                        <a:t>3</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60960" marT="30480" marB="30480" anchor="ctr"/>
                </a:tc>
                <a:tc>
                  <a:txBody>
                    <a:bodyPr/>
                    <a:lstStyle/>
                    <a:p>
                      <a:pPr>
                        <a:lnSpc>
                          <a:spcPct val="115000"/>
                        </a:lnSpc>
                        <a:spcBef>
                          <a:spcPts val="1200"/>
                        </a:spcBef>
                        <a:spcAft>
                          <a:spcPts val="1200"/>
                        </a:spcAft>
                      </a:pPr>
                      <a:r>
                        <a:rPr lang="fr-FR" sz="1200" kern="100">
                          <a:effectLst/>
                        </a:rPr>
                        <a:t> </a:t>
                      </a:r>
                      <a:r>
                        <a:rPr lang="fr-FR" sz="1200" u="none" strike="noStrike" kern="100">
                          <a:effectLst/>
                          <a:hlinkClick r:id="rId5" tooltip="Équipe de France de rugby à XV"/>
                        </a:rPr>
                        <a:t>France</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60960" marT="30480" marB="30480" anchor="ctr"/>
                </a:tc>
                <a:tc>
                  <a:txBody>
                    <a:bodyPr/>
                    <a:lstStyle/>
                    <a:p>
                      <a:pPr algn="ctr">
                        <a:lnSpc>
                          <a:spcPct val="115000"/>
                        </a:lnSpc>
                        <a:spcBef>
                          <a:spcPts val="1200"/>
                        </a:spcBef>
                        <a:spcAft>
                          <a:spcPts val="1200"/>
                        </a:spcAft>
                      </a:pPr>
                      <a:r>
                        <a:rPr lang="fr-FR" sz="1200" kern="100">
                          <a:effectLst/>
                        </a:rPr>
                        <a:t>95</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60960" marT="30480" marB="30480" anchor="ctr"/>
                </a:tc>
                <a:tc>
                  <a:txBody>
                    <a:bodyPr/>
                    <a:lstStyle/>
                    <a:p>
                      <a:pPr algn="ctr">
                        <a:lnSpc>
                          <a:spcPct val="115000"/>
                        </a:lnSpc>
                        <a:spcBef>
                          <a:spcPts val="1200"/>
                        </a:spcBef>
                        <a:spcAft>
                          <a:spcPts val="1200"/>
                        </a:spcAft>
                      </a:pPr>
                      <a:r>
                        <a:rPr lang="fr-FR" sz="1200" kern="100">
                          <a:effectLst/>
                        </a:rPr>
                        <a:t>26</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60960" marT="30480" marB="30480" anchor="ctr"/>
                </a:tc>
                <a:tc>
                  <a:txBody>
                    <a:bodyPr/>
                    <a:lstStyle/>
                    <a:p>
                      <a:pPr algn="ctr">
                        <a:lnSpc>
                          <a:spcPct val="115000"/>
                        </a:lnSpc>
                        <a:spcBef>
                          <a:spcPts val="1200"/>
                        </a:spcBef>
                        <a:spcAft>
                          <a:spcPts val="1200"/>
                        </a:spcAft>
                      </a:pPr>
                      <a:r>
                        <a:rPr lang="fr-FR" sz="1200" kern="100">
                          <a:effectLst/>
                        </a:rPr>
                        <a:t>18</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60960" marT="30480" marB="30480" anchor="ctr"/>
                </a:tc>
                <a:tc>
                  <a:txBody>
                    <a:bodyPr/>
                    <a:lstStyle/>
                    <a:p>
                      <a:pPr algn="ctr">
                        <a:lnSpc>
                          <a:spcPct val="115000"/>
                        </a:lnSpc>
                        <a:spcBef>
                          <a:spcPts val="1200"/>
                        </a:spcBef>
                        <a:spcAft>
                          <a:spcPts val="1200"/>
                        </a:spcAft>
                      </a:pPr>
                      <a:r>
                        <a:rPr lang="fr-FR" sz="1200" kern="100">
                          <a:effectLst/>
                        </a:rPr>
                        <a:t>10</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60960" marT="30480" marB="30480" anchor="ctr"/>
                </a:tc>
                <a:tc>
                  <a:txBody>
                    <a:bodyPr/>
                    <a:lstStyle/>
                    <a:p>
                      <a:pPr algn="ctr">
                        <a:lnSpc>
                          <a:spcPct val="115000"/>
                        </a:lnSpc>
                        <a:spcBef>
                          <a:spcPts val="1200"/>
                        </a:spcBef>
                        <a:spcAft>
                          <a:spcPts val="1200"/>
                        </a:spcAft>
                      </a:pPr>
                      <a:r>
                        <a:rPr lang="fr-FR" sz="1200" kern="100">
                          <a:effectLst/>
                        </a:rPr>
                        <a:t>27,4</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2696937001"/>
                  </a:ext>
                </a:extLst>
              </a:tr>
              <a:tr h="0">
                <a:tc>
                  <a:txBody>
                    <a:bodyPr/>
                    <a:lstStyle/>
                    <a:p>
                      <a:pPr algn="ctr">
                        <a:lnSpc>
                          <a:spcPct val="115000"/>
                        </a:lnSpc>
                        <a:spcBef>
                          <a:spcPts val="1200"/>
                        </a:spcBef>
                        <a:spcAft>
                          <a:spcPts val="1200"/>
                        </a:spcAft>
                      </a:pPr>
                      <a:r>
                        <a:rPr lang="fr-FR" sz="1200" kern="100">
                          <a:effectLst/>
                        </a:rPr>
                        <a:t>4</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60960" marT="30480" marB="30480" anchor="ctr"/>
                </a:tc>
                <a:tc>
                  <a:txBody>
                    <a:bodyPr/>
                    <a:lstStyle/>
                    <a:p>
                      <a:pPr>
                        <a:lnSpc>
                          <a:spcPct val="115000"/>
                        </a:lnSpc>
                        <a:spcBef>
                          <a:spcPts val="1200"/>
                        </a:spcBef>
                        <a:spcAft>
                          <a:spcPts val="1200"/>
                        </a:spcAft>
                      </a:pPr>
                      <a:r>
                        <a:rPr lang="fr-FR" sz="1200" kern="100">
                          <a:effectLst/>
                        </a:rPr>
                        <a:t> </a:t>
                      </a:r>
                      <a:r>
                        <a:rPr lang="fr-FR" sz="1200" u="none" strike="noStrike" kern="100">
                          <a:effectLst/>
                          <a:hlinkClick r:id="rId6" tooltip="Équipe d'Irlande de rugby à XV"/>
                        </a:rPr>
                        <a:t>Irlande</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60960" marT="30480" marB="30480" anchor="ctr"/>
                </a:tc>
                <a:tc>
                  <a:txBody>
                    <a:bodyPr/>
                    <a:lstStyle/>
                    <a:p>
                      <a:pPr algn="ctr">
                        <a:lnSpc>
                          <a:spcPct val="115000"/>
                        </a:lnSpc>
                        <a:spcBef>
                          <a:spcPts val="1200"/>
                        </a:spcBef>
                        <a:spcAft>
                          <a:spcPts val="1200"/>
                        </a:spcAft>
                      </a:pPr>
                      <a:r>
                        <a:rPr lang="fr-FR" sz="1200" kern="100">
                          <a:effectLst/>
                        </a:rPr>
                        <a:t>130</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60960" marT="30480" marB="30480" anchor="ctr"/>
                </a:tc>
                <a:tc>
                  <a:txBody>
                    <a:bodyPr/>
                    <a:lstStyle/>
                    <a:p>
                      <a:pPr algn="ctr">
                        <a:lnSpc>
                          <a:spcPct val="115000"/>
                        </a:lnSpc>
                        <a:spcBef>
                          <a:spcPts val="1200"/>
                        </a:spcBef>
                        <a:spcAft>
                          <a:spcPts val="1200"/>
                        </a:spcAft>
                      </a:pPr>
                      <a:r>
                        <a:rPr lang="fr-FR" sz="1200" kern="100">
                          <a:effectLst/>
                        </a:rPr>
                        <a:t>24</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60960" marT="30480" marB="30480" anchor="ctr"/>
                </a:tc>
                <a:tc>
                  <a:txBody>
                    <a:bodyPr/>
                    <a:lstStyle/>
                    <a:p>
                      <a:pPr algn="ctr">
                        <a:lnSpc>
                          <a:spcPct val="115000"/>
                        </a:lnSpc>
                        <a:spcBef>
                          <a:spcPts val="1200"/>
                        </a:spcBef>
                        <a:spcAft>
                          <a:spcPts val="1200"/>
                        </a:spcAft>
                      </a:pPr>
                      <a:r>
                        <a:rPr lang="fr-FR" sz="1200" kern="100">
                          <a:effectLst/>
                        </a:rPr>
                        <a:t>16</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60960" marT="30480" marB="30480" anchor="ctr"/>
                </a:tc>
                <a:tc>
                  <a:txBody>
                    <a:bodyPr/>
                    <a:lstStyle/>
                    <a:p>
                      <a:pPr algn="ctr">
                        <a:lnSpc>
                          <a:spcPct val="115000"/>
                        </a:lnSpc>
                        <a:spcBef>
                          <a:spcPts val="1200"/>
                        </a:spcBef>
                        <a:spcAft>
                          <a:spcPts val="1200"/>
                        </a:spcAft>
                      </a:pPr>
                      <a:r>
                        <a:rPr lang="fr-FR" sz="1200" kern="100">
                          <a:effectLst/>
                        </a:rPr>
                        <a:t>4</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60960" marT="30480" marB="30480" anchor="ctr"/>
                </a:tc>
                <a:tc>
                  <a:txBody>
                    <a:bodyPr/>
                    <a:lstStyle/>
                    <a:p>
                      <a:pPr algn="ctr">
                        <a:lnSpc>
                          <a:spcPct val="115000"/>
                        </a:lnSpc>
                        <a:spcBef>
                          <a:spcPts val="1200"/>
                        </a:spcBef>
                        <a:spcAft>
                          <a:spcPts val="1200"/>
                        </a:spcAft>
                      </a:pPr>
                      <a:r>
                        <a:rPr lang="fr-FR" sz="1200" kern="100">
                          <a:effectLst/>
                        </a:rPr>
                        <a:t>18,5</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3191942821"/>
                  </a:ext>
                </a:extLst>
              </a:tr>
              <a:tr h="0">
                <a:tc>
                  <a:txBody>
                    <a:bodyPr/>
                    <a:lstStyle/>
                    <a:p>
                      <a:pPr algn="ctr">
                        <a:lnSpc>
                          <a:spcPct val="115000"/>
                        </a:lnSpc>
                        <a:spcBef>
                          <a:spcPts val="1200"/>
                        </a:spcBef>
                        <a:spcAft>
                          <a:spcPts val="1200"/>
                        </a:spcAft>
                      </a:pPr>
                      <a:r>
                        <a:rPr lang="fr-FR" sz="1200" kern="100">
                          <a:effectLst/>
                        </a:rPr>
                        <a:t>5</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60960" marT="30480" marB="30480" anchor="ctr"/>
                </a:tc>
                <a:tc>
                  <a:txBody>
                    <a:bodyPr/>
                    <a:lstStyle/>
                    <a:p>
                      <a:pPr>
                        <a:lnSpc>
                          <a:spcPct val="115000"/>
                        </a:lnSpc>
                        <a:spcBef>
                          <a:spcPts val="1200"/>
                        </a:spcBef>
                        <a:spcAft>
                          <a:spcPts val="1200"/>
                        </a:spcAft>
                      </a:pPr>
                      <a:r>
                        <a:rPr lang="fr-FR" sz="1200" kern="100">
                          <a:effectLst/>
                        </a:rPr>
                        <a:t> </a:t>
                      </a:r>
                      <a:r>
                        <a:rPr lang="fr-FR" sz="1200" u="none" strike="noStrike" kern="100">
                          <a:effectLst/>
                          <a:hlinkClick r:id="rId7" tooltip="Équipe d'Écosse de rugby à XV"/>
                        </a:rPr>
                        <a:t>Écosse</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60960" marT="30480" marB="30480" anchor="ctr"/>
                </a:tc>
                <a:tc>
                  <a:txBody>
                    <a:bodyPr/>
                    <a:lstStyle/>
                    <a:p>
                      <a:pPr algn="ctr">
                        <a:lnSpc>
                          <a:spcPct val="115000"/>
                        </a:lnSpc>
                        <a:spcBef>
                          <a:spcPts val="1200"/>
                        </a:spcBef>
                        <a:spcAft>
                          <a:spcPts val="1200"/>
                        </a:spcAft>
                      </a:pPr>
                      <a:r>
                        <a:rPr lang="fr-FR" sz="1200" kern="100">
                          <a:effectLst/>
                        </a:rPr>
                        <a:t>130</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60960" marT="30480" marB="30480" anchor="ctr"/>
                </a:tc>
                <a:tc>
                  <a:txBody>
                    <a:bodyPr/>
                    <a:lstStyle/>
                    <a:p>
                      <a:pPr algn="ctr">
                        <a:lnSpc>
                          <a:spcPct val="115000"/>
                        </a:lnSpc>
                        <a:spcBef>
                          <a:spcPts val="1200"/>
                        </a:spcBef>
                        <a:spcAft>
                          <a:spcPts val="1200"/>
                        </a:spcAft>
                      </a:pPr>
                      <a:r>
                        <a:rPr lang="fr-FR" sz="1200" kern="100">
                          <a:effectLst/>
                        </a:rPr>
                        <a:t>22</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60960" marT="30480" marB="30480" anchor="ctr"/>
                </a:tc>
                <a:tc>
                  <a:txBody>
                    <a:bodyPr/>
                    <a:lstStyle/>
                    <a:p>
                      <a:pPr algn="ctr">
                        <a:lnSpc>
                          <a:spcPct val="115000"/>
                        </a:lnSpc>
                        <a:spcBef>
                          <a:spcPts val="1200"/>
                        </a:spcBef>
                        <a:spcAft>
                          <a:spcPts val="1200"/>
                        </a:spcAft>
                      </a:pPr>
                      <a:r>
                        <a:rPr lang="fr-FR" sz="1200" kern="100">
                          <a:effectLst/>
                        </a:rPr>
                        <a:t>14</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60960" marT="30480" marB="30480" anchor="ctr"/>
                </a:tc>
                <a:tc>
                  <a:txBody>
                    <a:bodyPr/>
                    <a:lstStyle/>
                    <a:p>
                      <a:pPr algn="ctr">
                        <a:lnSpc>
                          <a:spcPct val="115000"/>
                        </a:lnSpc>
                        <a:spcBef>
                          <a:spcPts val="1200"/>
                        </a:spcBef>
                        <a:spcAft>
                          <a:spcPts val="1200"/>
                        </a:spcAft>
                      </a:pPr>
                      <a:r>
                        <a:rPr lang="fr-FR" sz="1200" kern="100">
                          <a:effectLst/>
                        </a:rPr>
                        <a:t>3</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60960" marT="30480" marB="30480" anchor="ctr"/>
                </a:tc>
                <a:tc>
                  <a:txBody>
                    <a:bodyPr/>
                    <a:lstStyle/>
                    <a:p>
                      <a:pPr algn="ctr">
                        <a:lnSpc>
                          <a:spcPct val="115000"/>
                        </a:lnSpc>
                        <a:spcBef>
                          <a:spcPts val="1200"/>
                        </a:spcBef>
                        <a:spcAft>
                          <a:spcPts val="1200"/>
                        </a:spcAft>
                      </a:pPr>
                      <a:r>
                        <a:rPr lang="fr-FR" sz="1200" kern="100">
                          <a:effectLst/>
                        </a:rPr>
                        <a:t>16,9</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3403700304"/>
                  </a:ext>
                </a:extLst>
              </a:tr>
              <a:tr h="0">
                <a:tc>
                  <a:txBody>
                    <a:bodyPr/>
                    <a:lstStyle/>
                    <a:p>
                      <a:pPr algn="ctr">
                        <a:lnSpc>
                          <a:spcPct val="115000"/>
                        </a:lnSpc>
                        <a:spcBef>
                          <a:spcPts val="1200"/>
                        </a:spcBef>
                        <a:spcAft>
                          <a:spcPts val="1200"/>
                        </a:spcAft>
                      </a:pPr>
                      <a:r>
                        <a:rPr lang="fr-FR" sz="1200" kern="100">
                          <a:effectLst/>
                        </a:rPr>
                        <a:t>6</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60960" marT="30480" marB="30480" anchor="ctr"/>
                </a:tc>
                <a:tc>
                  <a:txBody>
                    <a:bodyPr/>
                    <a:lstStyle/>
                    <a:p>
                      <a:pPr>
                        <a:lnSpc>
                          <a:spcPct val="115000"/>
                        </a:lnSpc>
                        <a:spcBef>
                          <a:spcPts val="1200"/>
                        </a:spcBef>
                        <a:spcAft>
                          <a:spcPts val="1200"/>
                        </a:spcAft>
                      </a:pPr>
                      <a:r>
                        <a:rPr lang="fr-FR" sz="1200" kern="100">
                          <a:effectLst/>
                        </a:rPr>
                        <a:t> </a:t>
                      </a:r>
                      <a:r>
                        <a:rPr lang="fr-FR" sz="1200" u="none" strike="noStrike" kern="100">
                          <a:effectLst/>
                          <a:hlinkClick r:id="rId8" tooltip="Équipe d'Italie de rugby à XV"/>
                        </a:rPr>
                        <a:t>Italie</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60960" marT="30480" marB="30480" anchor="ctr"/>
                </a:tc>
                <a:tc>
                  <a:txBody>
                    <a:bodyPr/>
                    <a:lstStyle/>
                    <a:p>
                      <a:pPr algn="ctr">
                        <a:lnSpc>
                          <a:spcPct val="115000"/>
                        </a:lnSpc>
                        <a:spcBef>
                          <a:spcPts val="1200"/>
                        </a:spcBef>
                        <a:spcAft>
                          <a:spcPts val="1200"/>
                        </a:spcAft>
                      </a:pPr>
                      <a:r>
                        <a:rPr lang="fr-FR" sz="1200" kern="100">
                          <a:effectLst/>
                        </a:rPr>
                        <a:t>25</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60960" marT="30480" marB="30480" anchor="ctr"/>
                </a:tc>
                <a:tc>
                  <a:txBody>
                    <a:bodyPr/>
                    <a:lstStyle/>
                    <a:p>
                      <a:pPr algn="ctr">
                        <a:lnSpc>
                          <a:spcPct val="115000"/>
                        </a:lnSpc>
                        <a:spcBef>
                          <a:spcPts val="1200"/>
                        </a:spcBef>
                        <a:spcAft>
                          <a:spcPts val="1200"/>
                        </a:spcAft>
                      </a:pPr>
                      <a:r>
                        <a:rPr lang="fr-FR" sz="1200" kern="100">
                          <a:effectLst/>
                        </a:rPr>
                        <a:t>0</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60960" marT="30480" marB="30480" anchor="ctr"/>
                </a:tc>
                <a:tc>
                  <a:txBody>
                    <a:bodyPr/>
                    <a:lstStyle/>
                    <a:p>
                      <a:pPr algn="ctr">
                        <a:lnSpc>
                          <a:spcPct val="115000"/>
                        </a:lnSpc>
                        <a:spcBef>
                          <a:spcPts val="1200"/>
                        </a:spcBef>
                        <a:spcAft>
                          <a:spcPts val="1200"/>
                        </a:spcAft>
                      </a:pPr>
                      <a:r>
                        <a:rPr lang="fr-FR" sz="1200" kern="100">
                          <a:effectLst/>
                        </a:rPr>
                        <a:t>0</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60960" marT="30480" marB="30480" anchor="ctr"/>
                </a:tc>
                <a:tc>
                  <a:txBody>
                    <a:bodyPr/>
                    <a:lstStyle/>
                    <a:p>
                      <a:pPr algn="ctr">
                        <a:lnSpc>
                          <a:spcPct val="115000"/>
                        </a:lnSpc>
                        <a:spcBef>
                          <a:spcPts val="1200"/>
                        </a:spcBef>
                        <a:spcAft>
                          <a:spcPts val="1200"/>
                        </a:spcAft>
                      </a:pPr>
                      <a:r>
                        <a:rPr lang="fr-FR" sz="1200" kern="100">
                          <a:effectLst/>
                        </a:rPr>
                        <a:t>0</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0960" marR="60960" marT="30480" marB="30480" anchor="ctr"/>
                </a:tc>
                <a:tc>
                  <a:txBody>
                    <a:bodyPr/>
                    <a:lstStyle/>
                    <a:p>
                      <a:pPr algn="ctr">
                        <a:lnSpc>
                          <a:spcPct val="115000"/>
                        </a:lnSpc>
                        <a:spcBef>
                          <a:spcPts val="1200"/>
                        </a:spcBef>
                        <a:spcAft>
                          <a:spcPts val="1200"/>
                        </a:spcAft>
                      </a:pPr>
                      <a:r>
                        <a:rPr lang="fr-FR" sz="1200" kern="100" dirty="0">
                          <a:effectLst/>
                        </a:rPr>
                        <a:t>0</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3790223803"/>
                  </a:ext>
                </a:extLst>
              </a:tr>
            </a:tbl>
          </a:graphicData>
        </a:graphic>
      </p:graphicFrame>
      <p:pic>
        <p:nvPicPr>
          <p:cNvPr id="1055" name="Image 7">
            <a:hlinkClick r:id="rId9" tooltip="&quot;Drapeau : Angleterre&quot;"/>
            <a:extLst>
              <a:ext uri="{FF2B5EF4-FFF2-40B4-BE49-F238E27FC236}">
                <a16:creationId xmlns:a16="http://schemas.microsoft.com/office/drawing/2014/main" id="{C67CA25E-6AEA-E8AC-C4E7-E4FDAA5F9C4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58980" y="2494056"/>
            <a:ext cx="18097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54" name="Image 6">
            <a:hlinkClick r:id="rId11" tooltip="&quot;Drapeau : Pays de Galles&quot;"/>
            <a:extLst>
              <a:ext uri="{FF2B5EF4-FFF2-40B4-BE49-F238E27FC236}">
                <a16:creationId xmlns:a16="http://schemas.microsoft.com/office/drawing/2014/main" id="{0C52418A-E164-6FC0-3EFA-D58D78F396C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58980" y="2753966"/>
            <a:ext cx="18097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53" name="Image 5">
            <a:hlinkClick r:id="rId13" tooltip="&quot;Drapeau : France&quot;"/>
            <a:extLst>
              <a:ext uri="{FF2B5EF4-FFF2-40B4-BE49-F238E27FC236}">
                <a16:creationId xmlns:a16="http://schemas.microsoft.com/office/drawing/2014/main" id="{A3B88A3C-0117-45E7-4E53-EF08AC54523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58980" y="3059574"/>
            <a:ext cx="18097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52" name="Image 4" descr="Drapeau : Irlande">
            <a:hlinkClick r:id="rId15" tooltip="&quot;Drapeau : Irlande&quot;"/>
            <a:extLst>
              <a:ext uri="{FF2B5EF4-FFF2-40B4-BE49-F238E27FC236}">
                <a16:creationId xmlns:a16="http://schemas.microsoft.com/office/drawing/2014/main" id="{84180422-D895-2B7C-D0ED-74C548D8EE0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58980" y="3294892"/>
            <a:ext cx="18097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51" name="Image 3">
            <a:hlinkClick r:id="rId17" tooltip="&quot;Drapeau : Écosse&quot;"/>
            <a:extLst>
              <a:ext uri="{FF2B5EF4-FFF2-40B4-BE49-F238E27FC236}">
                <a16:creationId xmlns:a16="http://schemas.microsoft.com/office/drawing/2014/main" id="{B592B50D-D7FB-35B0-D6C6-598FC6AA213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66958" y="3533450"/>
            <a:ext cx="18097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50" name="Image 2">
            <a:hlinkClick r:id="rId19" tooltip="&quot;Drapeau : Italie&quot;"/>
            <a:extLst>
              <a:ext uri="{FF2B5EF4-FFF2-40B4-BE49-F238E27FC236}">
                <a16:creationId xmlns:a16="http://schemas.microsoft.com/office/drawing/2014/main" id="{E6528175-0EB1-B56B-1A19-3D8CA156CAA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458979" y="3816852"/>
            <a:ext cx="180975" cy="123825"/>
          </a:xfrm>
          <a:prstGeom prst="rect">
            <a:avLst/>
          </a:prstGeom>
          <a:noFill/>
          <a:extLst>
            <a:ext uri="{909E8E84-426E-40DD-AFC4-6F175D3DCCD1}">
              <a14:hiddenFill xmlns:a14="http://schemas.microsoft.com/office/drawing/2010/main">
                <a:solidFill>
                  <a:srgbClr val="FFFFFF"/>
                </a:solidFill>
              </a14:hiddenFill>
            </a:ext>
          </a:extLst>
        </p:spPr>
      </p:pic>
      <p:sp>
        <p:nvSpPr>
          <p:cNvPr id="12" name="Titre 1">
            <a:extLst>
              <a:ext uri="{FF2B5EF4-FFF2-40B4-BE49-F238E27FC236}">
                <a16:creationId xmlns:a16="http://schemas.microsoft.com/office/drawing/2014/main" id="{0F23F115-35DB-A162-CB56-57398529F902}"/>
              </a:ext>
            </a:extLst>
          </p:cNvPr>
          <p:cNvSpPr>
            <a:spLocks noGrp="1"/>
          </p:cNvSpPr>
          <p:nvPr>
            <p:ph type="title"/>
          </p:nvPr>
        </p:nvSpPr>
        <p:spPr>
          <a:xfrm>
            <a:off x="422030" y="224104"/>
            <a:ext cx="11268221" cy="741017"/>
          </a:xfrm>
        </p:spPr>
        <p:txBody>
          <a:bodyPr>
            <a:noAutofit/>
          </a:bodyPr>
          <a:lstStyle/>
          <a:p>
            <a:pPr algn="ctr"/>
            <a:r>
              <a:rPr lang="fr-FR" sz="4800" kern="100" dirty="0">
                <a:latin typeface="Bernard MT Condensed" panose="02050806060905020404" pitchFamily="18" charset="0"/>
                <a:cs typeface="Times New Roman" panose="02020603050405020304" pitchFamily="18" charset="0"/>
              </a:rPr>
              <a:t>PALMARES</a:t>
            </a:r>
          </a:p>
        </p:txBody>
      </p:sp>
      <p:sp>
        <p:nvSpPr>
          <p:cNvPr id="13" name="ZoneTexte 12">
            <a:extLst>
              <a:ext uri="{FF2B5EF4-FFF2-40B4-BE49-F238E27FC236}">
                <a16:creationId xmlns:a16="http://schemas.microsoft.com/office/drawing/2014/main" id="{CE42E27F-E10C-08B1-D007-80DF984C31E2}"/>
              </a:ext>
            </a:extLst>
          </p:cNvPr>
          <p:cNvSpPr txBox="1"/>
          <p:nvPr/>
        </p:nvSpPr>
        <p:spPr>
          <a:xfrm>
            <a:off x="685798" y="4422967"/>
            <a:ext cx="10681739" cy="1589922"/>
          </a:xfrm>
          <a:prstGeom prst="rect">
            <a:avLst/>
          </a:prstGeom>
          <a:noFill/>
        </p:spPr>
        <p:txBody>
          <a:bodyPr wrap="square" rtlCol="0">
            <a:spAutoFit/>
          </a:bodyPr>
          <a:lstStyle/>
          <a:p>
            <a:pPr marL="342900" indent="-342900">
              <a:lnSpc>
                <a:spcPct val="115000"/>
              </a:lnSpc>
              <a:spcAft>
                <a:spcPts val="800"/>
              </a:spcAft>
              <a:buFont typeface="Arial" panose="020B0604020202020204" pitchFamily="34" charset="0"/>
              <a:buChar char="•"/>
            </a:pPr>
            <a:r>
              <a:rPr lang="fr-FR" sz="2000" dirty="0">
                <a:latin typeface="Calibri" panose="020F0502020204030204" pitchFamily="34" charset="0"/>
                <a:cs typeface="Calibri" panose="020F0502020204030204" pitchFamily="34" charset="0"/>
              </a:rPr>
              <a:t>La France gagne seule le tournoi pour la première fois en 1959. Par la suite les Français réussissent dix fois le Grand Chelem notamment en 2022.</a:t>
            </a:r>
            <a:endParaRPr lang="fr-FR" sz="1800" kern="100" dirty="0">
              <a:solidFill>
                <a:srgbClr val="1F1F1F"/>
              </a:solidFill>
              <a:effectLst/>
              <a:latin typeface="Calibri" panose="020F0502020204030204" pitchFamily="34" charset="0"/>
              <a:ea typeface="Aptos" panose="020B0004020202020204" pitchFamily="34" charset="0"/>
              <a:cs typeface="Times New Roman" panose="02020603050405020304" pitchFamily="18" charset="0"/>
            </a:endParaRPr>
          </a:p>
          <a:p>
            <a:pPr marL="342900" indent="-342900">
              <a:lnSpc>
                <a:spcPct val="115000"/>
              </a:lnSpc>
              <a:spcAft>
                <a:spcPts val="800"/>
              </a:spcAft>
              <a:buFont typeface="Arial" panose="020B0604020202020204" pitchFamily="34" charset="0"/>
              <a:buChar char="•"/>
            </a:pPr>
            <a:r>
              <a:rPr lang="fr-FR" sz="2000" dirty="0">
                <a:latin typeface="Calibri" panose="020F0502020204030204" pitchFamily="34" charset="0"/>
                <a:cs typeface="Calibri" panose="020F0502020204030204" pitchFamily="34" charset="0"/>
              </a:rPr>
              <a:t>La France accomplit également deux fois ce qu'on appelle un Petit Chelem, c'est-à-dire avec un seul match nul (voire deux matches nuls) et en remportant les autres matchs. </a:t>
            </a:r>
          </a:p>
        </p:txBody>
      </p:sp>
    </p:spTree>
    <p:extLst>
      <p:ext uri="{BB962C8B-B14F-4D97-AF65-F5344CB8AC3E}">
        <p14:creationId xmlns:p14="http://schemas.microsoft.com/office/powerpoint/2010/main" val="300360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C19387-850A-05B6-8532-2D253298E349}"/>
              </a:ext>
            </a:extLst>
          </p:cNvPr>
          <p:cNvSpPr>
            <a:spLocks noGrp="1"/>
          </p:cNvSpPr>
          <p:nvPr>
            <p:ph type="title"/>
          </p:nvPr>
        </p:nvSpPr>
        <p:spPr>
          <a:xfrm>
            <a:off x="534572" y="314207"/>
            <a:ext cx="10971628" cy="965953"/>
          </a:xfrm>
        </p:spPr>
        <p:txBody>
          <a:bodyPr/>
          <a:lstStyle/>
          <a:p>
            <a:pPr algn="ctr"/>
            <a:r>
              <a:rPr lang="fr-FR" sz="4400" kern="100" dirty="0">
                <a:latin typeface="Bernard MT Condensed" panose="02050806060905020404" pitchFamily="18" charset="0"/>
                <a:cs typeface="Times New Roman" panose="02020603050405020304" pitchFamily="18" charset="0"/>
              </a:rPr>
              <a:t>CALENDRIER DU TOURNOI DES VI NATIONS 2025</a:t>
            </a:r>
          </a:p>
        </p:txBody>
      </p:sp>
      <p:sp>
        <p:nvSpPr>
          <p:cNvPr id="3" name="Espace réservé du contenu 2">
            <a:extLst>
              <a:ext uri="{FF2B5EF4-FFF2-40B4-BE49-F238E27FC236}">
                <a16:creationId xmlns:a16="http://schemas.microsoft.com/office/drawing/2014/main" id="{FFFF9E3F-1A65-D4D5-FB7E-3C47B4CD4BFF}"/>
              </a:ext>
            </a:extLst>
          </p:cNvPr>
          <p:cNvSpPr>
            <a:spLocks noGrp="1"/>
          </p:cNvSpPr>
          <p:nvPr>
            <p:ph idx="1"/>
          </p:nvPr>
        </p:nvSpPr>
        <p:spPr>
          <a:xfrm>
            <a:off x="484164" y="1220372"/>
            <a:ext cx="2015197" cy="4417255"/>
          </a:xfrm>
          <a:noFill/>
          <a:ln w="38100">
            <a:solidFill>
              <a:srgbClr val="FF0066"/>
            </a:solidFill>
          </a:ln>
        </p:spPr>
        <p:style>
          <a:lnRef idx="2">
            <a:schemeClr val="dk1"/>
          </a:lnRef>
          <a:fillRef idx="1">
            <a:schemeClr val="lt1"/>
          </a:fillRef>
          <a:effectRef idx="0">
            <a:schemeClr val="dk1"/>
          </a:effectRef>
          <a:fontRef idx="minor">
            <a:schemeClr val="dk1"/>
          </a:fontRef>
        </p:style>
        <p:txBody>
          <a:bodyPr>
            <a:normAutofit/>
          </a:bodyPr>
          <a:lstStyle/>
          <a:p>
            <a:pPr marL="0" indent="0" algn="ctr">
              <a:lnSpc>
                <a:spcPct val="115000"/>
              </a:lnSpc>
              <a:spcAft>
                <a:spcPts val="1000"/>
              </a:spcAft>
              <a:buNone/>
            </a:pPr>
            <a:r>
              <a:rPr lang="fr-FR" sz="18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1ÈRE JOURNÉE</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1000"/>
              </a:spcAft>
              <a:buNone/>
              <a:tabLst>
                <a:tab pos="457200" algn="l"/>
              </a:tabLst>
            </a:pPr>
            <a:r>
              <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Vendredi 31 janvier : </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France-Pays de Galles à 21h15</a:t>
            </a:r>
          </a:p>
          <a:p>
            <a:pPr marL="0" lvl="0" indent="0">
              <a:lnSpc>
                <a:spcPct val="115000"/>
              </a:lnSpc>
              <a:spcAft>
                <a:spcPts val="1000"/>
              </a:spcAft>
              <a:buNone/>
              <a:tabLst>
                <a:tab pos="457200" algn="l"/>
              </a:tabLst>
            </a:pPr>
            <a:r>
              <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Samedi 1</a:t>
            </a:r>
            <a:r>
              <a:rPr lang="fr-FR" sz="180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er</a:t>
            </a:r>
            <a:r>
              <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février : </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Ecosse-Italie à 15h15</a:t>
            </a:r>
          </a:p>
          <a:p>
            <a:pPr marL="0" lvl="0" indent="0">
              <a:lnSpc>
                <a:spcPct val="115000"/>
              </a:lnSpc>
              <a:spcAft>
                <a:spcPts val="1000"/>
              </a:spcAft>
              <a:buNone/>
              <a:tabLst>
                <a:tab pos="457200" algn="l"/>
              </a:tabLst>
            </a:pPr>
            <a:r>
              <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Samedi 1</a:t>
            </a:r>
            <a:r>
              <a:rPr lang="fr-FR" sz="180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er</a:t>
            </a:r>
            <a:r>
              <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février : </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Irlande-Angleterre à 17h45</a:t>
            </a:r>
          </a:p>
        </p:txBody>
      </p:sp>
      <p:sp>
        <p:nvSpPr>
          <p:cNvPr id="4" name="Espace réservé du contenu 2">
            <a:extLst>
              <a:ext uri="{FF2B5EF4-FFF2-40B4-BE49-F238E27FC236}">
                <a16:creationId xmlns:a16="http://schemas.microsoft.com/office/drawing/2014/main" id="{8928E123-6CEA-480A-8493-027DCD6EFF62}"/>
              </a:ext>
            </a:extLst>
          </p:cNvPr>
          <p:cNvSpPr txBox="1">
            <a:spLocks/>
          </p:cNvSpPr>
          <p:nvPr/>
        </p:nvSpPr>
        <p:spPr>
          <a:xfrm>
            <a:off x="2739684" y="2202351"/>
            <a:ext cx="2015197" cy="4178105"/>
          </a:xfrm>
          <a:prstGeom prst="rect">
            <a:avLst/>
          </a:prstGeom>
          <a:ln w="38100">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lnSpc>
                <a:spcPct val="115000"/>
              </a:lnSpc>
              <a:spcAft>
                <a:spcPts val="1000"/>
              </a:spcAft>
              <a:buNone/>
            </a:pPr>
            <a:r>
              <a:rPr lang="fr-FR" sz="1800" b="1" u="sng" dirty="0">
                <a:latin typeface="Calibri" panose="020F0502020204030204" pitchFamily="34" charset="0"/>
                <a:cs typeface="Times New Roman" panose="02020603050405020304" pitchFamily="18" charset="0"/>
              </a:rPr>
              <a:t>2ÈME JOURNÉE</a:t>
            </a:r>
          </a:p>
          <a:p>
            <a:pPr marL="0" indent="0">
              <a:lnSpc>
                <a:spcPct val="115000"/>
              </a:lnSpc>
              <a:spcAft>
                <a:spcPts val="1000"/>
              </a:spcAft>
              <a:buNone/>
              <a:tabLst>
                <a:tab pos="457200" algn="l"/>
              </a:tabLst>
            </a:pPr>
            <a:r>
              <a:rPr lang="fr-FR" sz="1800" dirty="0">
                <a:latin typeface="Calibri" panose="020F0502020204030204" pitchFamily="34" charset="0"/>
                <a:ea typeface="Calibri" panose="020F0502020204030204" pitchFamily="34" charset="0"/>
                <a:cs typeface="Times New Roman" panose="02020603050405020304" pitchFamily="18" charset="0"/>
              </a:rPr>
              <a:t>Samedi 8 février : Italie-Pays de Galles à 15h15</a:t>
            </a:r>
          </a:p>
          <a:p>
            <a:pPr marL="0" indent="0">
              <a:lnSpc>
                <a:spcPct val="115000"/>
              </a:lnSpc>
              <a:spcAft>
                <a:spcPts val="1000"/>
              </a:spcAft>
              <a:buNone/>
              <a:tabLst>
                <a:tab pos="457200" algn="l"/>
              </a:tabLst>
            </a:pPr>
            <a:r>
              <a:rPr lang="fr-FR" sz="1800" dirty="0">
                <a:latin typeface="Calibri" panose="020F0502020204030204" pitchFamily="34" charset="0"/>
                <a:ea typeface="Calibri" panose="020F0502020204030204" pitchFamily="34" charset="0"/>
                <a:cs typeface="Times New Roman" panose="02020603050405020304" pitchFamily="18" charset="0"/>
              </a:rPr>
              <a:t>Samedi 8 février : Angleterre-France à 17h45</a:t>
            </a:r>
          </a:p>
          <a:p>
            <a:pPr marL="0" indent="0">
              <a:lnSpc>
                <a:spcPct val="115000"/>
              </a:lnSpc>
              <a:spcAft>
                <a:spcPts val="1000"/>
              </a:spcAft>
              <a:buNone/>
              <a:tabLst>
                <a:tab pos="457200" algn="l"/>
              </a:tabLst>
            </a:pPr>
            <a:r>
              <a:rPr lang="fr-FR" sz="1800" dirty="0">
                <a:latin typeface="Calibri" panose="020F0502020204030204" pitchFamily="34" charset="0"/>
                <a:ea typeface="Calibri" panose="020F0502020204030204" pitchFamily="34" charset="0"/>
                <a:cs typeface="Times New Roman" panose="02020603050405020304" pitchFamily="18" charset="0"/>
              </a:rPr>
              <a:t>Dimanche 9 février : Ecosse-Irlande à 16h</a:t>
            </a:r>
          </a:p>
          <a:p>
            <a:pPr marL="0" indent="0">
              <a:buFont typeface="Arial" panose="020B0604020202020204" pitchFamily="34" charset="0"/>
              <a:buNone/>
            </a:pPr>
            <a:endParaRPr lang="fr-FR" dirty="0"/>
          </a:p>
        </p:txBody>
      </p:sp>
      <p:sp>
        <p:nvSpPr>
          <p:cNvPr id="5" name="Espace réservé du contenu 2">
            <a:extLst>
              <a:ext uri="{FF2B5EF4-FFF2-40B4-BE49-F238E27FC236}">
                <a16:creationId xmlns:a16="http://schemas.microsoft.com/office/drawing/2014/main" id="{681692DF-F558-2FD5-28F0-62494ABD0A19}"/>
              </a:ext>
            </a:extLst>
          </p:cNvPr>
          <p:cNvSpPr txBox="1">
            <a:spLocks/>
          </p:cNvSpPr>
          <p:nvPr/>
        </p:nvSpPr>
        <p:spPr>
          <a:xfrm>
            <a:off x="4980549" y="1280158"/>
            <a:ext cx="2015197" cy="4051495"/>
          </a:xfrm>
          <a:prstGeom prst="rect">
            <a:avLst/>
          </a:prstGeom>
          <a:ln w="38100">
            <a:solidFill>
              <a:srgbClr val="66FFFF"/>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fontAlgn="base">
              <a:lnSpc>
                <a:spcPct val="115000"/>
              </a:lnSpc>
              <a:spcAft>
                <a:spcPts val="1000"/>
              </a:spcAft>
              <a:buNone/>
            </a:pPr>
            <a:r>
              <a:rPr lang="fr-FR" sz="1800" b="1" u="sng" dirty="0">
                <a:latin typeface="Calibri" panose="020F0502020204030204" pitchFamily="34" charset="0"/>
                <a:cs typeface="Times New Roman" panose="02020603050405020304" pitchFamily="18" charset="0"/>
              </a:rPr>
              <a:t>3ÈME JOURNÉE</a:t>
            </a:r>
          </a:p>
          <a:p>
            <a:pPr marL="0" lvl="0" indent="0" algn="l">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Samedi 22 février : Pays de Galles-Irlande à 15h15</a:t>
            </a:r>
          </a:p>
          <a:p>
            <a:pPr marL="0" lvl="0" indent="0" algn="l">
              <a:buNone/>
            </a:pPr>
            <a:endParaRPr lang="fr-FR" sz="1800" dirty="0">
              <a:effectLst/>
              <a:latin typeface="Times New Roman" panose="02020603050405020304" pitchFamily="18" charset="0"/>
              <a:ea typeface="Times New Roman" panose="02020603050405020304" pitchFamily="18" charset="0"/>
            </a:endParaRPr>
          </a:p>
          <a:p>
            <a:pPr marL="0" lvl="0" indent="0" algn="l">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Samedi 22 février : Angleterre-Ecosse à 17h45</a:t>
            </a:r>
          </a:p>
          <a:p>
            <a:pPr marL="0" lvl="0" indent="0" algn="l">
              <a:buNone/>
            </a:pPr>
            <a:endParaRPr lang="fr-FR" sz="1800" dirty="0">
              <a:effectLst/>
              <a:latin typeface="Times New Roman" panose="02020603050405020304" pitchFamily="18" charset="0"/>
              <a:ea typeface="Times New Roman" panose="02020603050405020304" pitchFamily="18" charset="0"/>
            </a:endParaRPr>
          </a:p>
          <a:p>
            <a:pPr marL="0" lvl="0" indent="0" algn="l">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Dimanche 23 février : Italie-France à 16h</a:t>
            </a:r>
            <a:endParaRPr lang="fr-FR" sz="1800" dirty="0">
              <a:effectLst/>
              <a:latin typeface="Times New Roman" panose="02020603050405020304" pitchFamily="18" charset="0"/>
              <a:ea typeface="Times New Roman" panose="02020603050405020304" pitchFamily="18" charset="0"/>
            </a:endParaRPr>
          </a:p>
        </p:txBody>
      </p:sp>
      <p:sp>
        <p:nvSpPr>
          <p:cNvPr id="6" name="Espace réservé du contenu 2">
            <a:extLst>
              <a:ext uri="{FF2B5EF4-FFF2-40B4-BE49-F238E27FC236}">
                <a16:creationId xmlns:a16="http://schemas.microsoft.com/office/drawing/2014/main" id="{2F7B1512-A343-67CE-B4B8-0A6D0F7DAD80}"/>
              </a:ext>
            </a:extLst>
          </p:cNvPr>
          <p:cNvSpPr txBox="1">
            <a:spLocks/>
          </p:cNvSpPr>
          <p:nvPr/>
        </p:nvSpPr>
        <p:spPr>
          <a:xfrm>
            <a:off x="7235775" y="2554039"/>
            <a:ext cx="2015197" cy="3826417"/>
          </a:xfrm>
          <a:prstGeom prst="rect">
            <a:avLst/>
          </a:prstGeom>
          <a:ln w="38100">
            <a:solidFill>
              <a:srgbClr val="CC3399"/>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fontAlgn="base">
              <a:buNone/>
            </a:pPr>
            <a:r>
              <a:rPr lang="fr-FR" sz="1800" b="1" u="sng" dirty="0">
                <a:latin typeface="Calibri" panose="020F0502020204030204" pitchFamily="34" charset="0"/>
                <a:ea typeface="Calibri" panose="020F0502020204030204" pitchFamily="34" charset="0"/>
                <a:cs typeface="Times New Roman" panose="02020603050405020304" pitchFamily="18" charset="0"/>
              </a:rPr>
              <a:t>4ÈME JOURNÉE</a:t>
            </a:r>
            <a:endParaRPr lang="fr-FR" sz="1800" b="1" dirty="0">
              <a:latin typeface="Times New Roman" panose="02020603050405020304" pitchFamily="18" charset="0"/>
              <a:ea typeface="Times New Roman" panose="02020603050405020304" pitchFamily="18" charset="0"/>
            </a:endParaRPr>
          </a:p>
          <a:p>
            <a:pPr marL="0" indent="0">
              <a:buNone/>
            </a:pPr>
            <a:r>
              <a:rPr lang="fr-FR" sz="1800" dirty="0">
                <a:latin typeface="Calibri" panose="020F0502020204030204" pitchFamily="34" charset="0"/>
                <a:ea typeface="Calibri" panose="020F0502020204030204" pitchFamily="34" charset="0"/>
                <a:cs typeface="Times New Roman" panose="02020603050405020304" pitchFamily="18" charset="0"/>
              </a:rPr>
              <a:t>Samedi 8 mars : Irlande-France à 15h15</a:t>
            </a:r>
          </a:p>
          <a:p>
            <a:pPr marL="0" indent="0">
              <a:buNone/>
            </a:pPr>
            <a:endParaRPr lang="fr-FR" sz="1800" dirty="0">
              <a:latin typeface="Times New Roman" panose="02020603050405020304" pitchFamily="18" charset="0"/>
              <a:ea typeface="Times New Roman" panose="02020603050405020304" pitchFamily="18" charset="0"/>
            </a:endParaRPr>
          </a:p>
          <a:p>
            <a:pPr marL="0" indent="0">
              <a:buNone/>
            </a:pPr>
            <a:r>
              <a:rPr lang="fr-FR" sz="1800" dirty="0">
                <a:latin typeface="Calibri" panose="020F0502020204030204" pitchFamily="34" charset="0"/>
                <a:ea typeface="Calibri" panose="020F0502020204030204" pitchFamily="34" charset="0"/>
                <a:cs typeface="Times New Roman" panose="02020603050405020304" pitchFamily="18" charset="0"/>
              </a:rPr>
              <a:t>Samedi 8 mars : Ecosse-Pays de Galles à 17h45</a:t>
            </a:r>
          </a:p>
          <a:p>
            <a:pPr marL="0" indent="0">
              <a:buNone/>
            </a:pPr>
            <a:endParaRPr lang="fr-FR" sz="1800" dirty="0">
              <a:latin typeface="Times New Roman" panose="02020603050405020304" pitchFamily="18" charset="0"/>
              <a:ea typeface="Times New Roman" panose="02020603050405020304" pitchFamily="18" charset="0"/>
            </a:endParaRPr>
          </a:p>
          <a:p>
            <a:pPr marL="0" indent="0">
              <a:buNone/>
            </a:pPr>
            <a:r>
              <a:rPr lang="fr-FR" sz="1800" dirty="0">
                <a:latin typeface="Calibri" panose="020F0502020204030204" pitchFamily="34" charset="0"/>
                <a:ea typeface="Calibri" panose="020F0502020204030204" pitchFamily="34" charset="0"/>
                <a:cs typeface="Times New Roman" panose="02020603050405020304" pitchFamily="18" charset="0"/>
              </a:rPr>
              <a:t>Dimanche 9 mars : Angleterre-Italie à 16h</a:t>
            </a:r>
            <a:endParaRPr lang="fr-FR" sz="1800" dirty="0">
              <a:latin typeface="Times New Roman" panose="02020603050405020304" pitchFamily="18" charset="0"/>
              <a:ea typeface="Times New Roman" panose="02020603050405020304" pitchFamily="18" charset="0"/>
            </a:endParaRPr>
          </a:p>
        </p:txBody>
      </p:sp>
      <p:sp>
        <p:nvSpPr>
          <p:cNvPr id="7" name="Espace réservé du contenu 2">
            <a:extLst>
              <a:ext uri="{FF2B5EF4-FFF2-40B4-BE49-F238E27FC236}">
                <a16:creationId xmlns:a16="http://schemas.microsoft.com/office/drawing/2014/main" id="{4E17AC89-EBE7-D20E-F482-91B55EAC1565}"/>
              </a:ext>
            </a:extLst>
          </p:cNvPr>
          <p:cNvSpPr txBox="1">
            <a:spLocks/>
          </p:cNvSpPr>
          <p:nvPr/>
        </p:nvSpPr>
        <p:spPr>
          <a:xfrm>
            <a:off x="9491003" y="1294224"/>
            <a:ext cx="2015197" cy="4051495"/>
          </a:xfrm>
          <a:prstGeom prst="rect">
            <a:avLst/>
          </a:prstGeom>
          <a:ln w="38100">
            <a:solidFill>
              <a:srgbClr val="3333CC"/>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lnSpc>
                <a:spcPct val="115000"/>
              </a:lnSpc>
              <a:spcAft>
                <a:spcPts val="1000"/>
              </a:spcAft>
              <a:buNone/>
            </a:pPr>
            <a:r>
              <a:rPr lang="fr-FR" sz="1800" b="1" u="sng" dirty="0">
                <a:latin typeface="Calibri" panose="020F0502020204030204" pitchFamily="34" charset="0"/>
                <a:ea typeface="Calibri" panose="020F0502020204030204" pitchFamily="34" charset="0"/>
                <a:cs typeface="Times New Roman" panose="02020603050405020304" pitchFamily="18" charset="0"/>
              </a:rPr>
              <a:t>5ÈME JOURNÉE</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buNone/>
            </a:pPr>
            <a:r>
              <a:rPr lang="fr-FR" sz="1800" dirty="0">
                <a:latin typeface="Calibri" panose="020F0502020204030204" pitchFamily="34" charset="0"/>
                <a:ea typeface="Calibri" panose="020F0502020204030204" pitchFamily="34" charset="0"/>
                <a:cs typeface="Times New Roman" panose="02020603050405020304" pitchFamily="18" charset="0"/>
              </a:rPr>
              <a:t>Samedi 15 mars : Italie-Irlande à 15h15</a:t>
            </a:r>
          </a:p>
          <a:p>
            <a:pPr marL="0" indent="0">
              <a:lnSpc>
                <a:spcPct val="115000"/>
              </a:lnSpc>
              <a:buNone/>
            </a:pPr>
            <a:r>
              <a:rPr lang="fr-FR" sz="1800" dirty="0">
                <a:latin typeface="Calibri" panose="020F0502020204030204" pitchFamily="34" charset="0"/>
                <a:ea typeface="Calibri" panose="020F0502020204030204" pitchFamily="34" charset="0"/>
                <a:cs typeface="Times New Roman" panose="02020603050405020304" pitchFamily="18" charset="0"/>
              </a:rPr>
              <a:t>Samedi 15 mars : Pays de Galles-Angleterre à 17h45</a:t>
            </a:r>
          </a:p>
          <a:p>
            <a:pPr marL="0" indent="0">
              <a:lnSpc>
                <a:spcPct val="115000"/>
              </a:lnSpc>
              <a:spcAft>
                <a:spcPts val="1000"/>
              </a:spcAft>
              <a:buNone/>
            </a:pPr>
            <a:r>
              <a:rPr lang="fr-FR" sz="1800" dirty="0">
                <a:latin typeface="Calibri" panose="020F0502020204030204" pitchFamily="34" charset="0"/>
                <a:ea typeface="Calibri" panose="020F0502020204030204" pitchFamily="34" charset="0"/>
                <a:cs typeface="Times New Roman" panose="02020603050405020304" pitchFamily="18" charset="0"/>
              </a:rPr>
              <a:t>Samedi 15 mars : France-Ecosse à 21h</a:t>
            </a:r>
          </a:p>
        </p:txBody>
      </p:sp>
    </p:spTree>
    <p:extLst>
      <p:ext uri="{BB962C8B-B14F-4D97-AF65-F5344CB8AC3E}">
        <p14:creationId xmlns:p14="http://schemas.microsoft.com/office/powerpoint/2010/main" val="634134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6525B8-CD5A-8CF6-0120-1ECF432AB986}"/>
              </a:ext>
            </a:extLst>
          </p:cNvPr>
          <p:cNvSpPr>
            <a:spLocks noGrp="1"/>
          </p:cNvSpPr>
          <p:nvPr>
            <p:ph type="title"/>
          </p:nvPr>
        </p:nvSpPr>
        <p:spPr>
          <a:xfrm>
            <a:off x="2738217" y="117260"/>
            <a:ext cx="6715565" cy="1293028"/>
          </a:xfrm>
        </p:spPr>
        <p:txBody>
          <a:bodyPr/>
          <a:lstStyle/>
          <a:p>
            <a:r>
              <a:rPr lang="fr-FR" sz="4400" kern="100" dirty="0">
                <a:latin typeface="Bernard MT Condensed" panose="02050806060905020404" pitchFamily="18" charset="0"/>
                <a:cs typeface="Times New Roman" panose="02020603050405020304" pitchFamily="18" charset="0"/>
              </a:rPr>
              <a:t>RESULTATS DE LA 1èRE JOURNEE</a:t>
            </a:r>
          </a:p>
        </p:txBody>
      </p:sp>
      <p:sp>
        <p:nvSpPr>
          <p:cNvPr id="3" name="Espace réservé du contenu 2">
            <a:extLst>
              <a:ext uri="{FF2B5EF4-FFF2-40B4-BE49-F238E27FC236}">
                <a16:creationId xmlns:a16="http://schemas.microsoft.com/office/drawing/2014/main" id="{7FAE9F35-1267-EE96-751A-013186093328}"/>
              </a:ext>
            </a:extLst>
          </p:cNvPr>
          <p:cNvSpPr>
            <a:spLocks noGrp="1"/>
          </p:cNvSpPr>
          <p:nvPr>
            <p:ph idx="1"/>
          </p:nvPr>
        </p:nvSpPr>
        <p:spPr>
          <a:xfrm>
            <a:off x="685800" y="1410288"/>
            <a:ext cx="10820400" cy="4808397"/>
          </a:xfrm>
        </p:spPr>
        <p:txBody>
          <a:bodyPr/>
          <a:lstStyle/>
          <a:p>
            <a:pPr marL="0" lvl="0" indent="0" algn="ctr">
              <a:lnSpc>
                <a:spcPct val="115000"/>
              </a:lnSpc>
              <a:spcAft>
                <a:spcPts val="1000"/>
              </a:spcAft>
              <a:buNone/>
              <a:tabLst>
                <a:tab pos="457200" algn="l"/>
              </a:tabLst>
            </a:pPr>
            <a:r>
              <a:rPr lang="fr-FR" sz="2800" kern="100" cap="all" dirty="0">
                <a:latin typeface="Calibri" panose="020F0502020204030204" pitchFamily="34" charset="0"/>
                <a:ea typeface="+mj-ea"/>
                <a:cs typeface="Calibri" panose="020F0502020204030204" pitchFamily="34" charset="0"/>
              </a:rPr>
              <a:t>France VS Pays de Galles &gt; 43-0 </a:t>
            </a:r>
          </a:p>
          <a:p>
            <a:pPr marL="0" lvl="0" indent="0" algn="ctr">
              <a:lnSpc>
                <a:spcPct val="115000"/>
              </a:lnSpc>
              <a:spcAft>
                <a:spcPts val="1000"/>
              </a:spcAft>
              <a:buNone/>
              <a:tabLst>
                <a:tab pos="457200" algn="l"/>
              </a:tabLst>
            </a:pPr>
            <a:r>
              <a:rPr lang="fr-FR" sz="2800" kern="100" cap="all" dirty="0">
                <a:latin typeface="Calibri" panose="020F0502020204030204" pitchFamily="34" charset="0"/>
                <a:ea typeface="+mj-ea"/>
                <a:cs typeface="Calibri" panose="020F0502020204030204" pitchFamily="34" charset="0"/>
              </a:rPr>
              <a:t>Ecosse VS Italie &gt; 31-19</a:t>
            </a:r>
          </a:p>
          <a:p>
            <a:pPr marL="0" lvl="0" indent="0" algn="ctr">
              <a:lnSpc>
                <a:spcPct val="115000"/>
              </a:lnSpc>
              <a:spcAft>
                <a:spcPts val="1000"/>
              </a:spcAft>
              <a:buNone/>
              <a:tabLst>
                <a:tab pos="457200" algn="l"/>
              </a:tabLst>
            </a:pPr>
            <a:r>
              <a:rPr lang="fr-FR" sz="2800" kern="100" cap="all" dirty="0">
                <a:latin typeface="Calibri" panose="020F0502020204030204" pitchFamily="34" charset="0"/>
                <a:ea typeface="+mj-ea"/>
                <a:cs typeface="Calibri" panose="020F0502020204030204" pitchFamily="34" charset="0"/>
              </a:rPr>
              <a:t>Irlande VS Angleterre &gt; 27-22</a:t>
            </a:r>
          </a:p>
          <a:p>
            <a:pPr marL="0" lvl="0" indent="0" algn="ctr">
              <a:lnSpc>
                <a:spcPct val="115000"/>
              </a:lnSpc>
              <a:spcAft>
                <a:spcPts val="1000"/>
              </a:spcAft>
              <a:buNone/>
              <a:tabLst>
                <a:tab pos="457200" algn="l"/>
              </a:tabLst>
            </a:pPr>
            <a:endParaRPr lang="fr-FR" sz="2000" kern="100" cap="all" dirty="0">
              <a:latin typeface="Calibri" panose="020F0502020204030204" pitchFamily="34" charset="0"/>
              <a:ea typeface="+mj-ea"/>
              <a:cs typeface="Calibri" panose="020F0502020204030204" pitchFamily="34" charset="0"/>
            </a:endParaRPr>
          </a:p>
          <a:p>
            <a:pPr marL="0" indent="0">
              <a:buNone/>
            </a:pPr>
            <a:endParaRPr lang="fr-FR" dirty="0"/>
          </a:p>
        </p:txBody>
      </p:sp>
      <p:graphicFrame>
        <p:nvGraphicFramePr>
          <p:cNvPr id="4" name="Tableau 3">
            <a:extLst>
              <a:ext uri="{FF2B5EF4-FFF2-40B4-BE49-F238E27FC236}">
                <a16:creationId xmlns:a16="http://schemas.microsoft.com/office/drawing/2014/main" id="{3B88C402-0CC4-0DEE-DCCC-8000994FF0C2}"/>
              </a:ext>
            </a:extLst>
          </p:cNvPr>
          <p:cNvGraphicFramePr>
            <a:graphicFrameLocks noGrp="1"/>
          </p:cNvGraphicFramePr>
          <p:nvPr>
            <p:extLst>
              <p:ext uri="{D42A27DB-BD31-4B8C-83A1-F6EECF244321}">
                <p14:modId xmlns:p14="http://schemas.microsoft.com/office/powerpoint/2010/main" val="3912444184"/>
              </p:ext>
            </p:extLst>
          </p:nvPr>
        </p:nvGraphicFramePr>
        <p:xfrm>
          <a:off x="3648512" y="3678105"/>
          <a:ext cx="4698025" cy="2585720"/>
        </p:xfrm>
        <a:graphic>
          <a:graphicData uri="http://schemas.openxmlformats.org/drawingml/2006/table">
            <a:tbl>
              <a:tblPr firstRow="1" bandRow="1">
                <a:tableStyleId>{5C22544A-7EE6-4342-B048-85BDC9FD1C3A}</a:tableStyleId>
              </a:tblPr>
              <a:tblGrid>
                <a:gridCol w="506437">
                  <a:extLst>
                    <a:ext uri="{9D8B030D-6E8A-4147-A177-3AD203B41FA5}">
                      <a16:colId xmlns:a16="http://schemas.microsoft.com/office/drawing/2014/main" val="2810663735"/>
                    </a:ext>
                  </a:extLst>
                </a:gridCol>
                <a:gridCol w="1941342">
                  <a:extLst>
                    <a:ext uri="{9D8B030D-6E8A-4147-A177-3AD203B41FA5}">
                      <a16:colId xmlns:a16="http://schemas.microsoft.com/office/drawing/2014/main" val="2114563314"/>
                    </a:ext>
                  </a:extLst>
                </a:gridCol>
                <a:gridCol w="2250246">
                  <a:extLst>
                    <a:ext uri="{9D8B030D-6E8A-4147-A177-3AD203B41FA5}">
                      <a16:colId xmlns:a16="http://schemas.microsoft.com/office/drawing/2014/main" val="965529165"/>
                    </a:ext>
                  </a:extLst>
                </a:gridCol>
              </a:tblGrid>
              <a:tr h="370840">
                <a:tc gridSpan="3">
                  <a:txBody>
                    <a:bodyPr/>
                    <a:lstStyle/>
                    <a:p>
                      <a:pPr algn="ctr"/>
                      <a:r>
                        <a:rPr lang="fr-FR" dirty="0"/>
                        <a:t>Classement à l’issue de la 1</a:t>
                      </a:r>
                      <a:r>
                        <a:rPr lang="fr-FR" baseline="30000" dirty="0"/>
                        <a:t>ère</a:t>
                      </a:r>
                      <a:r>
                        <a:rPr lang="fr-FR" dirty="0"/>
                        <a:t> journée</a:t>
                      </a:r>
                    </a:p>
                  </a:txBody>
                  <a:tcPr/>
                </a:tc>
                <a:tc hMerge="1">
                  <a:txBody>
                    <a:bodyPr/>
                    <a:lstStyle/>
                    <a:p>
                      <a:endParaRPr lang="fr-FR"/>
                    </a:p>
                  </a:txBody>
                  <a:tcPr/>
                </a:tc>
                <a:tc hMerge="1">
                  <a:txBody>
                    <a:bodyPr/>
                    <a:lstStyle/>
                    <a:p>
                      <a:endParaRPr lang="fr-FR" dirty="0"/>
                    </a:p>
                  </a:txBody>
                  <a:tcPr/>
                </a:tc>
                <a:extLst>
                  <a:ext uri="{0D108BD9-81ED-4DB2-BD59-A6C34878D82A}">
                    <a16:rowId xmlns:a16="http://schemas.microsoft.com/office/drawing/2014/main" val="1337737154"/>
                  </a:ext>
                </a:extLst>
              </a:tr>
              <a:tr h="370840">
                <a:tc>
                  <a:txBody>
                    <a:bodyPr/>
                    <a:lstStyle/>
                    <a:p>
                      <a:endParaRPr lang="fr-FR" dirty="0"/>
                    </a:p>
                  </a:txBody>
                  <a:tcPr/>
                </a:tc>
                <a:tc>
                  <a:txBody>
                    <a:bodyPr/>
                    <a:lstStyle/>
                    <a:p>
                      <a:r>
                        <a:rPr lang="fr-FR" dirty="0"/>
                        <a:t>France </a:t>
                      </a:r>
                    </a:p>
                  </a:txBody>
                  <a:tcPr/>
                </a:tc>
                <a:tc>
                  <a:txBody>
                    <a:bodyPr/>
                    <a:lstStyle/>
                    <a:p>
                      <a:pPr algn="ctr"/>
                      <a:r>
                        <a:rPr lang="fr-FR" dirty="0"/>
                        <a:t>5 POINTS</a:t>
                      </a:r>
                    </a:p>
                  </a:txBody>
                  <a:tcPr anchor="ctr"/>
                </a:tc>
                <a:extLst>
                  <a:ext uri="{0D108BD9-81ED-4DB2-BD59-A6C34878D82A}">
                    <a16:rowId xmlns:a16="http://schemas.microsoft.com/office/drawing/2014/main" val="3675948202"/>
                  </a:ext>
                </a:extLst>
              </a:tr>
              <a:tr h="370840">
                <a:tc>
                  <a:txBody>
                    <a:bodyPr/>
                    <a:lstStyle/>
                    <a:p>
                      <a:endParaRPr lang="fr-FR" dirty="0"/>
                    </a:p>
                  </a:txBody>
                  <a:tcPr/>
                </a:tc>
                <a:tc>
                  <a:txBody>
                    <a:bodyPr/>
                    <a:lstStyle/>
                    <a:p>
                      <a:r>
                        <a:rPr lang="fr-FR" dirty="0"/>
                        <a:t>Ecosse</a:t>
                      </a:r>
                    </a:p>
                  </a:txBody>
                  <a:tcPr/>
                </a:tc>
                <a:tc>
                  <a:txBody>
                    <a:bodyPr/>
                    <a:lstStyle/>
                    <a:p>
                      <a:pPr algn="ctr"/>
                      <a:r>
                        <a:rPr lang="fr-FR" dirty="0"/>
                        <a:t>5 POINTS</a:t>
                      </a:r>
                    </a:p>
                  </a:txBody>
                  <a:tcPr anchor="ctr"/>
                </a:tc>
                <a:extLst>
                  <a:ext uri="{0D108BD9-81ED-4DB2-BD59-A6C34878D82A}">
                    <a16:rowId xmlns:a16="http://schemas.microsoft.com/office/drawing/2014/main" val="3630521977"/>
                  </a:ext>
                </a:extLst>
              </a:tr>
              <a:tr h="370840">
                <a:tc>
                  <a:txBody>
                    <a:bodyPr/>
                    <a:lstStyle/>
                    <a:p>
                      <a:endParaRPr lang="fr-FR" dirty="0"/>
                    </a:p>
                  </a:txBody>
                  <a:tcPr/>
                </a:tc>
                <a:tc>
                  <a:txBody>
                    <a:bodyPr/>
                    <a:lstStyle/>
                    <a:p>
                      <a:r>
                        <a:rPr lang="fr-FR" dirty="0"/>
                        <a:t>Irlande</a:t>
                      </a:r>
                    </a:p>
                  </a:txBody>
                  <a:tcPr/>
                </a:tc>
                <a:tc>
                  <a:txBody>
                    <a:bodyPr/>
                    <a:lstStyle/>
                    <a:p>
                      <a:pPr algn="ctr"/>
                      <a:r>
                        <a:rPr lang="fr-FR" dirty="0"/>
                        <a:t>5 POINTS</a:t>
                      </a:r>
                    </a:p>
                  </a:txBody>
                  <a:tcPr anchor="ctr"/>
                </a:tc>
                <a:extLst>
                  <a:ext uri="{0D108BD9-81ED-4DB2-BD59-A6C34878D82A}">
                    <a16:rowId xmlns:a16="http://schemas.microsoft.com/office/drawing/2014/main" val="635917805"/>
                  </a:ext>
                </a:extLst>
              </a:tr>
              <a:tr h="370840">
                <a:tc>
                  <a:txBody>
                    <a:bodyPr/>
                    <a:lstStyle/>
                    <a:p>
                      <a:endParaRPr lang="fr-FR" dirty="0"/>
                    </a:p>
                  </a:txBody>
                  <a:tcPr/>
                </a:tc>
                <a:tc>
                  <a:txBody>
                    <a:bodyPr/>
                    <a:lstStyle/>
                    <a:p>
                      <a:r>
                        <a:rPr lang="fr-FR" dirty="0"/>
                        <a:t>Angleterre</a:t>
                      </a:r>
                    </a:p>
                  </a:txBody>
                  <a:tcPr/>
                </a:tc>
                <a:tc>
                  <a:txBody>
                    <a:bodyPr/>
                    <a:lstStyle/>
                    <a:p>
                      <a:pPr algn="ctr"/>
                      <a:r>
                        <a:rPr lang="fr-FR" dirty="0"/>
                        <a:t>1 POINT</a:t>
                      </a:r>
                    </a:p>
                  </a:txBody>
                  <a:tcPr anchor="ctr"/>
                </a:tc>
                <a:extLst>
                  <a:ext uri="{0D108BD9-81ED-4DB2-BD59-A6C34878D82A}">
                    <a16:rowId xmlns:a16="http://schemas.microsoft.com/office/drawing/2014/main" val="2643212532"/>
                  </a:ext>
                </a:extLst>
              </a:tr>
              <a:tr h="185420">
                <a:tc>
                  <a:txBody>
                    <a:bodyPr/>
                    <a:lstStyle/>
                    <a:p>
                      <a:endParaRPr lang="fr-FR" dirty="0"/>
                    </a:p>
                  </a:txBody>
                  <a:tcPr/>
                </a:tc>
                <a:tc>
                  <a:txBody>
                    <a:bodyPr/>
                    <a:lstStyle/>
                    <a:p>
                      <a:r>
                        <a:rPr lang="fr-FR" dirty="0"/>
                        <a:t>Italie</a:t>
                      </a:r>
                    </a:p>
                  </a:txBody>
                  <a:tcPr/>
                </a:tc>
                <a:tc>
                  <a:txBody>
                    <a:bodyPr/>
                    <a:lstStyle/>
                    <a:p>
                      <a:pPr algn="ctr"/>
                      <a:r>
                        <a:rPr lang="fr-FR" dirty="0"/>
                        <a:t>0 POINT</a:t>
                      </a:r>
                    </a:p>
                  </a:txBody>
                  <a:tcPr anchor="ctr"/>
                </a:tc>
                <a:extLst>
                  <a:ext uri="{0D108BD9-81ED-4DB2-BD59-A6C34878D82A}">
                    <a16:rowId xmlns:a16="http://schemas.microsoft.com/office/drawing/2014/main" val="3387342286"/>
                  </a:ext>
                </a:extLst>
              </a:tr>
              <a:tr h="185420">
                <a:tc>
                  <a:txBody>
                    <a:bodyPr/>
                    <a:lstStyle/>
                    <a:p>
                      <a:endParaRPr lang="fr-FR" dirty="0"/>
                    </a:p>
                  </a:txBody>
                  <a:tcPr/>
                </a:tc>
                <a:tc>
                  <a:txBody>
                    <a:bodyPr/>
                    <a:lstStyle/>
                    <a:p>
                      <a:r>
                        <a:rPr lang="fr-FR" dirty="0"/>
                        <a:t>Pays de galles</a:t>
                      </a:r>
                    </a:p>
                  </a:txBody>
                  <a:tcPr/>
                </a:tc>
                <a:tc>
                  <a:txBody>
                    <a:bodyPr/>
                    <a:lstStyle/>
                    <a:p>
                      <a:pPr algn="ctr"/>
                      <a:r>
                        <a:rPr lang="fr-FR" dirty="0"/>
                        <a:t>0 POINT</a:t>
                      </a:r>
                    </a:p>
                  </a:txBody>
                  <a:tcPr anchor="ctr"/>
                </a:tc>
                <a:extLst>
                  <a:ext uri="{0D108BD9-81ED-4DB2-BD59-A6C34878D82A}">
                    <a16:rowId xmlns:a16="http://schemas.microsoft.com/office/drawing/2014/main" val="1141819838"/>
                  </a:ext>
                </a:extLst>
              </a:tr>
            </a:tbl>
          </a:graphicData>
        </a:graphic>
      </p:graphicFrame>
      <p:pic>
        <p:nvPicPr>
          <p:cNvPr id="5" name="Image 4" descr="Voir les détails de l’image associée. France XV - Squad | Ultimate Rugby Players, News, Fixtures and Live Results">
            <a:extLst>
              <a:ext uri="{FF2B5EF4-FFF2-40B4-BE49-F238E27FC236}">
                <a16:creationId xmlns:a16="http://schemas.microsoft.com/office/drawing/2014/main" id="{3F4339E8-DF6A-D364-53B0-5AD5502351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18648" y="4017632"/>
            <a:ext cx="380278" cy="380278"/>
          </a:xfrm>
          <a:prstGeom prst="rect">
            <a:avLst/>
          </a:prstGeom>
          <a:noFill/>
          <a:ln>
            <a:noFill/>
          </a:ln>
        </p:spPr>
      </p:pic>
      <p:pic>
        <p:nvPicPr>
          <p:cNvPr id="6" name="Image 5" descr="Pourquoi le chardon est-il l'un des symboles de l'Ecosse">
            <a:extLst>
              <a:ext uri="{FF2B5EF4-FFF2-40B4-BE49-F238E27FC236}">
                <a16:creationId xmlns:a16="http://schemas.microsoft.com/office/drawing/2014/main" id="{3C3B1E46-EE73-5AEE-4CB4-C6AD28597D99}"/>
              </a:ext>
            </a:extLst>
          </p:cNvPr>
          <p:cNvPicPr>
            <a:picLocks noChangeAspect="1"/>
          </p:cNvPicPr>
          <p:nvPr/>
        </p:nvPicPr>
        <p:blipFill>
          <a:blip r:embed="rId3" cstate="print">
            <a:extLst>
              <a:ext uri="{28A0092B-C50C-407E-A947-70E740481C1C}">
                <a14:useLocalDpi xmlns:a14="http://schemas.microsoft.com/office/drawing/2010/main" val="0"/>
              </a:ext>
            </a:extLst>
          </a:blip>
          <a:srcRect l="21546" r="21734"/>
          <a:stretch/>
        </p:blipFill>
        <p:spPr bwMode="auto">
          <a:xfrm>
            <a:off x="3718648" y="4426841"/>
            <a:ext cx="380278" cy="352132"/>
          </a:xfrm>
          <a:prstGeom prst="rect">
            <a:avLst/>
          </a:prstGeom>
          <a:noFill/>
          <a:ln>
            <a:noFill/>
          </a:ln>
        </p:spPr>
      </p:pic>
      <p:pic>
        <p:nvPicPr>
          <p:cNvPr id="7" name="Image 6" descr="Voir les détails de l’image associée. Con H de blog: CURIOSIDADES: Irlanda, dos banderas, dos himnos y un ...">
            <a:extLst>
              <a:ext uri="{FF2B5EF4-FFF2-40B4-BE49-F238E27FC236}">
                <a16:creationId xmlns:a16="http://schemas.microsoft.com/office/drawing/2014/main" id="{C0CB9A7C-8B11-4DE1-804D-2C8F1FE57F2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7637" y="4841098"/>
            <a:ext cx="242301" cy="297749"/>
          </a:xfrm>
          <a:prstGeom prst="rect">
            <a:avLst/>
          </a:prstGeom>
          <a:noFill/>
          <a:ln>
            <a:noFill/>
          </a:ln>
        </p:spPr>
      </p:pic>
      <p:pic>
        <p:nvPicPr>
          <p:cNvPr id="8" name="Image 7" descr="Résultat d’images pour symbole angleterre rugby tournoi des  nations">
            <a:extLst>
              <a:ext uri="{FF2B5EF4-FFF2-40B4-BE49-F238E27FC236}">
                <a16:creationId xmlns:a16="http://schemas.microsoft.com/office/drawing/2014/main" id="{E3C46A61-4158-A829-1441-F7FB1D0FBB1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21826" y="5177117"/>
            <a:ext cx="348175" cy="348175"/>
          </a:xfrm>
          <a:prstGeom prst="rect">
            <a:avLst/>
          </a:prstGeom>
          <a:noFill/>
          <a:ln>
            <a:noFill/>
          </a:ln>
        </p:spPr>
      </p:pic>
      <p:pic>
        <p:nvPicPr>
          <p:cNvPr id="9" name="Picture 8" descr="Pin by Boendoes Erasmus on It's a Rugby Thing | Rugby logo, Rugby union ...">
            <a:extLst>
              <a:ext uri="{FF2B5EF4-FFF2-40B4-BE49-F238E27FC236}">
                <a16:creationId xmlns:a16="http://schemas.microsoft.com/office/drawing/2014/main" id="{144FA51A-5816-0383-A805-44673AF22C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6986" y="5529250"/>
            <a:ext cx="297857" cy="34435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descr="Résultat d’images pour symbole pays de galle rugby tournoi des 6 nations">
            <a:extLst>
              <a:ext uri="{FF2B5EF4-FFF2-40B4-BE49-F238E27FC236}">
                <a16:creationId xmlns:a16="http://schemas.microsoft.com/office/drawing/2014/main" id="{3298EBBE-B59D-D54A-F43E-6D2C1F642712}"/>
              </a:ext>
            </a:extLst>
          </p:cNvPr>
          <p:cNvPicPr>
            <a:picLocks noChangeAspect="1"/>
          </p:cNvPicPr>
          <p:nvPr/>
        </p:nvPicPr>
        <p:blipFill>
          <a:blip r:embed="rId7">
            <a:extLst>
              <a:ext uri="{28A0092B-C50C-407E-A947-70E740481C1C}">
                <a14:useLocalDpi xmlns:a14="http://schemas.microsoft.com/office/drawing/2010/main" val="0"/>
              </a:ext>
            </a:extLst>
          </a:blip>
          <a:srcRect l="11909" r="19693"/>
          <a:stretch/>
        </p:blipFill>
        <p:spPr bwMode="auto">
          <a:xfrm>
            <a:off x="3746986" y="5939549"/>
            <a:ext cx="276958" cy="329804"/>
          </a:xfrm>
          <a:prstGeom prst="rect">
            <a:avLst/>
          </a:prstGeom>
          <a:noFill/>
          <a:ln>
            <a:noFill/>
          </a:ln>
        </p:spPr>
      </p:pic>
    </p:spTree>
    <p:extLst>
      <p:ext uri="{BB962C8B-B14F-4D97-AF65-F5344CB8AC3E}">
        <p14:creationId xmlns:p14="http://schemas.microsoft.com/office/powerpoint/2010/main" val="1629024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ED9B14-120C-2764-573A-71256CBF435B}"/>
              </a:ext>
            </a:extLst>
          </p:cNvPr>
          <p:cNvSpPr>
            <a:spLocks noGrp="1"/>
          </p:cNvSpPr>
          <p:nvPr>
            <p:ph type="title"/>
          </p:nvPr>
        </p:nvSpPr>
        <p:spPr>
          <a:xfrm>
            <a:off x="407964" y="369429"/>
            <a:ext cx="11310424" cy="539771"/>
          </a:xfrm>
        </p:spPr>
        <p:txBody>
          <a:bodyPr>
            <a:normAutofit fontScale="90000"/>
          </a:bodyPr>
          <a:lstStyle/>
          <a:p>
            <a:pPr algn="ctr"/>
            <a:r>
              <a:rPr lang="fr-FR" sz="4800" kern="100" dirty="0">
                <a:latin typeface="Bernard MT Condensed" panose="02050806060905020404" pitchFamily="18" charset="0"/>
                <a:cs typeface="Times New Roman" panose="02020603050405020304" pitchFamily="18" charset="0"/>
              </a:rPr>
              <a:t>ANECDOTE N°1 </a:t>
            </a:r>
            <a:r>
              <a:rPr lang="fr-FR" sz="3200" b="1" kern="100" cap="none" dirty="0">
                <a:latin typeface="Calibri" panose="020F0502020204030204" pitchFamily="34" charset="0"/>
                <a:cs typeface="Times New Roman" panose="02020603050405020304" pitchFamily="18" charset="0"/>
              </a:rPr>
              <a:t>: Pourquoi en 1962 un match a –t-il été reporté ?</a:t>
            </a:r>
          </a:p>
        </p:txBody>
      </p:sp>
      <p:sp>
        <p:nvSpPr>
          <p:cNvPr id="3" name="Espace réservé du contenu 2">
            <a:extLst>
              <a:ext uri="{FF2B5EF4-FFF2-40B4-BE49-F238E27FC236}">
                <a16:creationId xmlns:a16="http://schemas.microsoft.com/office/drawing/2014/main" id="{80576EFF-486C-AE9E-44EE-98FCB570FECF}"/>
              </a:ext>
            </a:extLst>
          </p:cNvPr>
          <p:cNvSpPr>
            <a:spLocks noGrp="1"/>
          </p:cNvSpPr>
          <p:nvPr>
            <p:ph idx="1"/>
          </p:nvPr>
        </p:nvSpPr>
        <p:spPr>
          <a:xfrm>
            <a:off x="685800" y="4852201"/>
            <a:ext cx="10820400" cy="1379787"/>
          </a:xfrm>
        </p:spPr>
        <p:txBody>
          <a:bodyPr>
            <a:normAutofit/>
          </a:bodyPr>
          <a:lstStyle/>
          <a:p>
            <a:pPr marL="0" indent="0" algn="ctr">
              <a:buNone/>
            </a:pPr>
            <a:r>
              <a:rPr lang="fr-FR" sz="2000" b="1" i="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 1962, un match est reporté à cause d’une épidémie de varicelle</a:t>
            </a:r>
            <a:r>
              <a:rPr lang="fr-FR" sz="2000"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fr-FR" sz="2000" b="1" i="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ctr">
              <a:buNone/>
            </a:pPr>
            <a:r>
              <a:rPr lang="fr-FR" sz="2000" dirty="0">
                <a:latin typeface="Calibri" panose="020F0502020204030204" pitchFamily="34" charset="0"/>
                <a:cs typeface="Calibri" panose="020F0502020204030204" pitchFamily="34" charset="0"/>
              </a:rPr>
              <a:t>En effet, une grande partie des joueurs de l’</a:t>
            </a:r>
            <a:r>
              <a:rPr lang="fr-FR" sz="2000" b="0" i="0" dirty="0">
                <a:effectLst/>
                <a:latin typeface="Calibri" panose="020F0502020204030204" pitchFamily="34" charset="0"/>
                <a:cs typeface="Calibri" panose="020F0502020204030204" pitchFamily="34" charset="0"/>
              </a:rPr>
              <a:t>équipe du Pays de Galles a attrapé la varicelle, l’Irlande qui devait les affronter a demandé à ce que le match soit reporté. La rencontre fut reprogrammée huit mois plus tard, en novembre. </a:t>
            </a:r>
            <a:endParaRPr lang="fr-FR" dirty="0"/>
          </a:p>
          <a:p>
            <a:pPr marL="0" indent="0">
              <a:buNone/>
            </a:pPr>
            <a:endParaRPr lang="fr-FR" dirty="0"/>
          </a:p>
          <a:p>
            <a:pPr marL="0" indent="0">
              <a:buNone/>
            </a:pPr>
            <a:endParaRPr lang="fr-FR" dirty="0"/>
          </a:p>
        </p:txBody>
      </p:sp>
      <p:sp>
        <p:nvSpPr>
          <p:cNvPr id="4" name="ZoneTexte 3">
            <a:extLst>
              <a:ext uri="{FF2B5EF4-FFF2-40B4-BE49-F238E27FC236}">
                <a16:creationId xmlns:a16="http://schemas.microsoft.com/office/drawing/2014/main" id="{CABC3783-F402-2322-621A-FBDF45C4F54C}"/>
              </a:ext>
            </a:extLst>
          </p:cNvPr>
          <p:cNvSpPr txBox="1"/>
          <p:nvPr/>
        </p:nvSpPr>
        <p:spPr>
          <a:xfrm>
            <a:off x="5047957" y="1280341"/>
            <a:ext cx="1971822" cy="800219"/>
          </a:xfrm>
          <a:prstGeom prst="rect">
            <a:avLst/>
          </a:prstGeom>
          <a:noFill/>
        </p:spPr>
        <p:txBody>
          <a:bodyPr wrap="square" rtlCol="0">
            <a:spAutoFit/>
          </a:bodyPr>
          <a:lstStyle/>
          <a:p>
            <a:pPr algn="ctr"/>
            <a:r>
              <a:rPr lang="fr-FR" sz="2800" u="sng" dirty="0">
                <a:latin typeface="Calibri" panose="020F0502020204030204" pitchFamily="34" charset="0"/>
                <a:cs typeface="Calibri" panose="020F0502020204030204" pitchFamily="34" charset="0"/>
              </a:rPr>
              <a:t>INDICE</a:t>
            </a:r>
          </a:p>
          <a:p>
            <a:endParaRPr lang="fr-FR" dirty="0"/>
          </a:p>
        </p:txBody>
      </p:sp>
      <p:pic>
        <p:nvPicPr>
          <p:cNvPr id="7" name="Picture 4" descr="Résultat d’images pour Dessin Varicelle Noir Et Blanc">
            <a:extLst>
              <a:ext uri="{FF2B5EF4-FFF2-40B4-BE49-F238E27FC236}">
                <a16:creationId xmlns:a16="http://schemas.microsoft.com/office/drawing/2014/main" id="{E7905E3B-C152-CD01-B260-E6EE75E343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33" t="5188" r="13079" b="7539"/>
          <a:stretch/>
        </p:blipFill>
        <p:spPr bwMode="auto">
          <a:xfrm>
            <a:off x="5047957" y="2005799"/>
            <a:ext cx="2096086" cy="2645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24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3D341-E1F0-EBF7-50A2-ABCB5F9FC74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322081C-B8AC-680C-3083-11EFB5BFFEC0}"/>
              </a:ext>
            </a:extLst>
          </p:cNvPr>
          <p:cNvSpPr>
            <a:spLocks noGrp="1"/>
          </p:cNvSpPr>
          <p:nvPr>
            <p:ph type="title"/>
          </p:nvPr>
        </p:nvSpPr>
        <p:spPr>
          <a:xfrm>
            <a:off x="407964" y="369429"/>
            <a:ext cx="11310424" cy="539771"/>
          </a:xfrm>
        </p:spPr>
        <p:txBody>
          <a:bodyPr>
            <a:normAutofit fontScale="90000"/>
          </a:bodyPr>
          <a:lstStyle/>
          <a:p>
            <a:pPr algn="ctr"/>
            <a:r>
              <a:rPr lang="fr-FR" sz="4300" kern="100" dirty="0">
                <a:latin typeface="Bernard MT Condensed" panose="02050806060905020404" pitchFamily="18" charset="0"/>
                <a:cs typeface="Times New Roman" panose="02020603050405020304" pitchFamily="18" charset="0"/>
              </a:rPr>
              <a:t>ANECDOTE N°2 </a:t>
            </a:r>
            <a:r>
              <a:rPr lang="fr-FR" sz="3200" b="1" kern="100" cap="none" dirty="0">
                <a:latin typeface="Calibri" panose="020F0502020204030204" pitchFamily="34" charset="0"/>
                <a:cs typeface="Times New Roman" panose="02020603050405020304" pitchFamily="18" charset="0"/>
              </a:rPr>
              <a:t>: Quel a été le résultat du tournoi en 1973 ?</a:t>
            </a:r>
          </a:p>
        </p:txBody>
      </p:sp>
      <p:sp>
        <p:nvSpPr>
          <p:cNvPr id="3" name="Espace réservé du contenu 2">
            <a:extLst>
              <a:ext uri="{FF2B5EF4-FFF2-40B4-BE49-F238E27FC236}">
                <a16:creationId xmlns:a16="http://schemas.microsoft.com/office/drawing/2014/main" id="{C62ECB9D-C66A-ECD7-2B96-B4C59FF55278}"/>
              </a:ext>
            </a:extLst>
          </p:cNvPr>
          <p:cNvSpPr>
            <a:spLocks noGrp="1"/>
          </p:cNvSpPr>
          <p:nvPr>
            <p:ph idx="1"/>
          </p:nvPr>
        </p:nvSpPr>
        <p:spPr>
          <a:xfrm>
            <a:off x="685800" y="4852201"/>
            <a:ext cx="10820400" cy="1379787"/>
          </a:xfrm>
        </p:spPr>
        <p:txBody>
          <a:bodyPr>
            <a:normAutofit/>
          </a:bodyPr>
          <a:lstStyle/>
          <a:p>
            <a:pPr marL="0" indent="0" algn="ctr">
              <a:buNone/>
            </a:pPr>
            <a:r>
              <a:rPr lang="fr-FR" sz="2000" b="1" u="sng" dirty="0">
                <a:latin typeface="Calibri" panose="020F0502020204030204" pitchFamily="34" charset="0"/>
                <a:cs typeface="Calibri" panose="020F0502020204030204" pitchFamily="34" charset="0"/>
              </a:rPr>
              <a:t>En 1973, il y a eu une égalité parfaite entre les cinq nations.</a:t>
            </a:r>
          </a:p>
          <a:p>
            <a:pPr marL="0" indent="0">
              <a:buNone/>
            </a:pPr>
            <a:r>
              <a:rPr lang="fr-FR" sz="2000" dirty="0">
                <a:latin typeface="Calibri" panose="020F0502020204030204" pitchFamily="34" charset="0"/>
                <a:cs typeface="Calibri" panose="020F0502020204030204" pitchFamily="34" charset="0"/>
              </a:rPr>
              <a:t>Au terme de ce tournoi, Français, Anglais, Gallois, Irlandais et Écossais se sont partagés la première place avec quatre points chacun, tous vainqueurs de deux matchs en quatre rencontres disputées.</a:t>
            </a:r>
          </a:p>
          <a:p>
            <a:pPr marL="0" indent="0">
              <a:buNone/>
            </a:pPr>
            <a:endParaRPr lang="fr-FR" dirty="0"/>
          </a:p>
          <a:p>
            <a:pPr marL="0" indent="0">
              <a:buNone/>
            </a:pPr>
            <a:endParaRPr lang="fr-FR" dirty="0"/>
          </a:p>
        </p:txBody>
      </p:sp>
      <p:sp>
        <p:nvSpPr>
          <p:cNvPr id="4" name="ZoneTexte 3">
            <a:extLst>
              <a:ext uri="{FF2B5EF4-FFF2-40B4-BE49-F238E27FC236}">
                <a16:creationId xmlns:a16="http://schemas.microsoft.com/office/drawing/2014/main" id="{AD9166D9-4E71-39DE-7B6D-C35B051658C5}"/>
              </a:ext>
            </a:extLst>
          </p:cNvPr>
          <p:cNvSpPr txBox="1"/>
          <p:nvPr/>
        </p:nvSpPr>
        <p:spPr>
          <a:xfrm>
            <a:off x="4826096" y="1280340"/>
            <a:ext cx="1971822" cy="800219"/>
          </a:xfrm>
          <a:prstGeom prst="rect">
            <a:avLst/>
          </a:prstGeom>
          <a:noFill/>
        </p:spPr>
        <p:txBody>
          <a:bodyPr wrap="square" rtlCol="0">
            <a:spAutoFit/>
          </a:bodyPr>
          <a:lstStyle/>
          <a:p>
            <a:pPr algn="ctr"/>
            <a:r>
              <a:rPr lang="fr-FR" sz="2800" u="sng" dirty="0">
                <a:latin typeface="Calibri" panose="020F0502020204030204" pitchFamily="34" charset="0"/>
                <a:cs typeface="Calibri" panose="020F0502020204030204" pitchFamily="34" charset="0"/>
              </a:rPr>
              <a:t>INDICE</a:t>
            </a:r>
          </a:p>
          <a:p>
            <a:endParaRPr lang="fr-FR" dirty="0"/>
          </a:p>
        </p:txBody>
      </p:sp>
      <p:pic>
        <p:nvPicPr>
          <p:cNvPr id="2050" name="Picture 2" descr="Résultat d’images pour dessin podium ">
            <a:extLst>
              <a:ext uri="{FF2B5EF4-FFF2-40B4-BE49-F238E27FC236}">
                <a16:creationId xmlns:a16="http://schemas.microsoft.com/office/drawing/2014/main" id="{BFA0B9E9-C4E5-BA02-56FA-D5DEF912D2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6047" y="2090804"/>
            <a:ext cx="2427849" cy="24278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Afficher plus d’images de Tournoi des Cinq Nations 1973">
            <a:extLst>
              <a:ext uri="{FF2B5EF4-FFF2-40B4-BE49-F238E27FC236}">
                <a16:creationId xmlns:a16="http://schemas.microsoft.com/office/drawing/2014/main" id="{31240E39-CC68-E45A-3C3C-064108F39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730" y="1680450"/>
            <a:ext cx="2171525" cy="28019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Afficher plus d’images de Tournoi des Cinq Nations 1973">
            <a:extLst>
              <a:ext uri="{FF2B5EF4-FFF2-40B4-BE49-F238E27FC236}">
                <a16:creationId xmlns:a16="http://schemas.microsoft.com/office/drawing/2014/main" id="{226F5951-95B7-7429-2E4D-910969B4671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829" t="233" r="-4666" b="-233"/>
          <a:stretch/>
        </p:blipFill>
        <p:spPr bwMode="auto">
          <a:xfrm>
            <a:off x="8145194" y="1714508"/>
            <a:ext cx="3711160" cy="2804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72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8FA34D0-3471-D25B-7CE8-47B19D537D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8" y="0"/>
            <a:ext cx="1219518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0E6EEEE4-90BC-4D34-FA34-DED4E74D1278}"/>
              </a:ext>
            </a:extLst>
          </p:cNvPr>
          <p:cNvSpPr txBox="1"/>
          <p:nvPr/>
        </p:nvSpPr>
        <p:spPr>
          <a:xfrm>
            <a:off x="5641144" y="2693963"/>
            <a:ext cx="914400" cy="914400"/>
          </a:xfrm>
          <a:prstGeom prst="rect">
            <a:avLst/>
          </a:prstGeom>
          <a:noFill/>
        </p:spPr>
        <p:txBody>
          <a:bodyPr wrap="square" rtlCol="0">
            <a:spAutoFit/>
          </a:bodyPr>
          <a:lstStyle/>
          <a:p>
            <a:endParaRPr lang="fr-FR" dirty="0"/>
          </a:p>
        </p:txBody>
      </p:sp>
      <p:sp>
        <p:nvSpPr>
          <p:cNvPr id="5" name="ZoneTexte 4">
            <a:extLst>
              <a:ext uri="{FF2B5EF4-FFF2-40B4-BE49-F238E27FC236}">
                <a16:creationId xmlns:a16="http://schemas.microsoft.com/office/drawing/2014/main" id="{31CE00FA-61BB-03AF-B953-731A662921B2}"/>
              </a:ext>
            </a:extLst>
          </p:cNvPr>
          <p:cNvSpPr txBox="1"/>
          <p:nvPr/>
        </p:nvSpPr>
        <p:spPr>
          <a:xfrm>
            <a:off x="475957" y="225082"/>
            <a:ext cx="11240086" cy="2074094"/>
          </a:xfrm>
          <a:prstGeom prst="rect">
            <a:avLst/>
          </a:prstGeom>
          <a:noFill/>
        </p:spPr>
        <p:txBody>
          <a:bodyPr wrap="square" rtlCol="0">
            <a:spAutoFit/>
          </a:bodyPr>
          <a:lstStyle/>
          <a:p>
            <a:pPr algn="ctr">
              <a:lnSpc>
                <a:spcPct val="115000"/>
              </a:lnSpc>
              <a:spcAft>
                <a:spcPts val="800"/>
              </a:spcAft>
            </a:pPr>
            <a:r>
              <a:rPr lang="fr-FR" sz="2400" i="1"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Le Tournoi des Six Nations est une compétition internationale annuelle </a:t>
            </a:r>
          </a:p>
          <a:p>
            <a:pPr algn="ctr">
              <a:lnSpc>
                <a:spcPct val="115000"/>
              </a:lnSpc>
              <a:spcAft>
                <a:spcPts val="800"/>
              </a:spcAft>
            </a:pPr>
            <a:r>
              <a:rPr lang="fr-FR" sz="2400" i="1"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entre l'Angleterre, la France, l'Irlande, l'Italie, l'Écosse et le Pays de Galles.</a:t>
            </a:r>
            <a:endParaRPr lang="fr-FR" sz="2400" kern="100" dirty="0">
              <a:solidFill>
                <a:schemeClr val="bg1"/>
              </a:solidFill>
              <a:effectLst/>
              <a:latin typeface="Calibri" panose="020F0502020204030204" pitchFamily="34" charset="0"/>
              <a:ea typeface="Aptos" panose="020B0004020202020204" pitchFamily="34" charset="0"/>
              <a:cs typeface="Calibri" panose="020F0502020204030204" pitchFamily="34" charset="0"/>
            </a:endParaRPr>
          </a:p>
          <a:p>
            <a:pPr algn="ctr">
              <a:lnSpc>
                <a:spcPct val="115000"/>
              </a:lnSpc>
              <a:spcAft>
                <a:spcPts val="800"/>
              </a:spcAft>
            </a:pPr>
            <a:r>
              <a:rPr lang="fr-FR" sz="2400" i="1"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C’est une compétition de rugby à XV, disputée chaque année en février et mars </a:t>
            </a:r>
          </a:p>
          <a:p>
            <a:pPr algn="ctr">
              <a:lnSpc>
                <a:spcPct val="115000"/>
              </a:lnSpc>
              <a:spcAft>
                <a:spcPts val="800"/>
              </a:spcAft>
            </a:pPr>
            <a:r>
              <a:rPr lang="fr-FR" sz="2400" i="1"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par les équipes masculines et féminines.</a:t>
            </a:r>
            <a:endParaRPr lang="fr-FR" sz="2400" kern="100" dirty="0">
              <a:solidFill>
                <a:schemeClr val="bg1"/>
              </a:solidFill>
              <a:effectLst/>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4180039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557EC-51CC-1C77-7050-99FD056B968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BC0213C-1AD7-7DBF-74E9-B040D63FDBE0}"/>
              </a:ext>
            </a:extLst>
          </p:cNvPr>
          <p:cNvSpPr>
            <a:spLocks noGrp="1"/>
          </p:cNvSpPr>
          <p:nvPr>
            <p:ph type="title"/>
          </p:nvPr>
        </p:nvSpPr>
        <p:spPr>
          <a:xfrm>
            <a:off x="407964" y="369429"/>
            <a:ext cx="11310424" cy="539771"/>
          </a:xfrm>
        </p:spPr>
        <p:txBody>
          <a:bodyPr>
            <a:normAutofit fontScale="90000"/>
          </a:bodyPr>
          <a:lstStyle/>
          <a:p>
            <a:pPr algn="ctr"/>
            <a:r>
              <a:rPr lang="fr-FR" sz="4800" kern="100" dirty="0">
                <a:latin typeface="Bernard MT Condensed" panose="02050806060905020404" pitchFamily="18" charset="0"/>
                <a:cs typeface="Times New Roman" panose="02020603050405020304" pitchFamily="18" charset="0"/>
              </a:rPr>
              <a:t>ANECDOTE N°3 </a:t>
            </a:r>
            <a:r>
              <a:rPr lang="fr-FR" sz="3200" b="1" kern="100" cap="none" dirty="0">
                <a:latin typeface="Calibri" panose="020F0502020204030204" pitchFamily="34" charset="0"/>
                <a:cs typeface="Times New Roman" panose="02020603050405020304" pitchFamily="18" charset="0"/>
              </a:rPr>
              <a:t>: Qu’a fait le XV de France en 1977?</a:t>
            </a:r>
          </a:p>
        </p:txBody>
      </p:sp>
      <p:sp>
        <p:nvSpPr>
          <p:cNvPr id="3" name="Espace réservé du contenu 2">
            <a:extLst>
              <a:ext uri="{FF2B5EF4-FFF2-40B4-BE49-F238E27FC236}">
                <a16:creationId xmlns:a16="http://schemas.microsoft.com/office/drawing/2014/main" id="{3940B5B9-93A8-3628-EC23-2058C2F9678C}"/>
              </a:ext>
            </a:extLst>
          </p:cNvPr>
          <p:cNvSpPr>
            <a:spLocks noGrp="1"/>
          </p:cNvSpPr>
          <p:nvPr>
            <p:ph idx="1"/>
          </p:nvPr>
        </p:nvSpPr>
        <p:spPr>
          <a:xfrm>
            <a:off x="685800" y="4220309"/>
            <a:ext cx="10820400" cy="2011680"/>
          </a:xfrm>
        </p:spPr>
        <p:txBody>
          <a:bodyPr>
            <a:normAutofit fontScale="92500"/>
          </a:bodyPr>
          <a:lstStyle/>
          <a:p>
            <a:pPr marL="0" indent="0" algn="ctr">
              <a:buNone/>
            </a:pPr>
            <a:r>
              <a:rPr lang="fr-FR" b="1" u="sng" dirty="0">
                <a:latin typeface="Calibri" panose="020F0502020204030204" pitchFamily="34" charset="0"/>
                <a:cs typeface="Calibri" panose="020F0502020204030204" pitchFamily="34" charset="0"/>
              </a:rPr>
              <a:t>En 1977, le XV de France a fait un sans-faute. </a:t>
            </a:r>
          </a:p>
          <a:p>
            <a:pPr marL="0" indent="0">
              <a:buNone/>
            </a:pPr>
            <a:r>
              <a:rPr lang="fr-FR" dirty="0">
                <a:latin typeface="Calibri" panose="020F0502020204030204" pitchFamily="34" charset="0"/>
                <a:cs typeface="Calibri" panose="020F0502020204030204" pitchFamily="34" charset="0"/>
              </a:rPr>
              <a:t>C’est la victoire parfaite. Victorieux des Pays de Galles lors du premier match, puis de l’Angleterre, l’Écosse et l’Irlande, le XV de France signe son deuxième Grand Chelem après celui de 1968.</a:t>
            </a:r>
          </a:p>
          <a:p>
            <a:pPr marL="0" indent="0">
              <a:buNone/>
            </a:pPr>
            <a:r>
              <a:rPr lang="fr-FR" dirty="0">
                <a:latin typeface="Calibri" panose="020F0502020204030204" pitchFamily="34" charset="0"/>
                <a:cs typeface="Calibri" panose="020F0502020204030204" pitchFamily="34" charset="0"/>
              </a:rPr>
              <a:t>C’est incroyable car les français ont fait leurs 4 rencontres avec les 15 mêmes joueurs et sans encaisser le moindre essai. Du jamais-vu dans l’histoire du Tournoi. Les 21 points encaissés l’ont tous été sur des pénalités.</a:t>
            </a:r>
            <a:endParaRPr lang="fr-FR" dirty="0"/>
          </a:p>
          <a:p>
            <a:pPr marL="0" indent="0">
              <a:buNone/>
            </a:pPr>
            <a:endParaRPr lang="fr-FR" dirty="0"/>
          </a:p>
          <a:p>
            <a:pPr marL="0" indent="0">
              <a:buNone/>
            </a:pPr>
            <a:endParaRPr lang="fr-FR" dirty="0"/>
          </a:p>
        </p:txBody>
      </p:sp>
      <p:sp>
        <p:nvSpPr>
          <p:cNvPr id="4" name="ZoneTexte 3">
            <a:extLst>
              <a:ext uri="{FF2B5EF4-FFF2-40B4-BE49-F238E27FC236}">
                <a16:creationId xmlns:a16="http://schemas.microsoft.com/office/drawing/2014/main" id="{BF083439-BFB3-0843-46FB-01EEC23D149A}"/>
              </a:ext>
            </a:extLst>
          </p:cNvPr>
          <p:cNvSpPr txBox="1"/>
          <p:nvPr/>
        </p:nvSpPr>
        <p:spPr>
          <a:xfrm>
            <a:off x="1938997" y="1146838"/>
            <a:ext cx="1971822" cy="800219"/>
          </a:xfrm>
          <a:prstGeom prst="rect">
            <a:avLst/>
          </a:prstGeom>
          <a:noFill/>
        </p:spPr>
        <p:txBody>
          <a:bodyPr wrap="square" rtlCol="0">
            <a:spAutoFit/>
          </a:bodyPr>
          <a:lstStyle/>
          <a:p>
            <a:pPr algn="ctr"/>
            <a:r>
              <a:rPr lang="fr-FR" sz="2800" u="sng" dirty="0">
                <a:latin typeface="Calibri" panose="020F0502020204030204" pitchFamily="34" charset="0"/>
                <a:cs typeface="Calibri" panose="020F0502020204030204" pitchFamily="34" charset="0"/>
              </a:rPr>
              <a:t>INDICE</a:t>
            </a:r>
          </a:p>
          <a:p>
            <a:endParaRPr lang="fr-FR" dirty="0"/>
          </a:p>
        </p:txBody>
      </p:sp>
      <p:pic>
        <p:nvPicPr>
          <p:cNvPr id="2052" name="Picture 4" descr="Résultat d’images pour coupe rugby dessin grand chelem">
            <a:extLst>
              <a:ext uri="{FF2B5EF4-FFF2-40B4-BE49-F238E27FC236}">
                <a16:creationId xmlns:a16="http://schemas.microsoft.com/office/drawing/2014/main" id="{2C7E4658-C666-80BF-4DBC-6769B3BA9D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844" y="1846802"/>
            <a:ext cx="1966975" cy="201167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6" name="Encre 5">
                <a:extLst>
                  <a:ext uri="{FF2B5EF4-FFF2-40B4-BE49-F238E27FC236}">
                    <a16:creationId xmlns:a16="http://schemas.microsoft.com/office/drawing/2014/main" id="{AA1A0D97-D085-7166-1B9D-FC8377A38B18}"/>
                  </a:ext>
                </a:extLst>
              </p14:cNvPr>
              <p14:cNvContentPartPr/>
              <p14:nvPr/>
            </p14:nvContentPartPr>
            <p14:xfrm>
              <a:off x="-1238206" y="1546948"/>
              <a:ext cx="360" cy="360"/>
            </p14:xfrm>
          </p:contentPart>
        </mc:Choice>
        <mc:Fallback xmlns="">
          <p:pic>
            <p:nvPicPr>
              <p:cNvPr id="6" name="Encre 5">
                <a:extLst>
                  <a:ext uri="{FF2B5EF4-FFF2-40B4-BE49-F238E27FC236}">
                    <a16:creationId xmlns:a16="http://schemas.microsoft.com/office/drawing/2014/main" id="{AA1A0D97-D085-7166-1B9D-FC8377A38B18}"/>
                  </a:ext>
                </a:extLst>
              </p:cNvPr>
              <p:cNvPicPr/>
              <p:nvPr/>
            </p:nvPicPr>
            <p:blipFill>
              <a:blip r:embed="rId4"/>
              <a:stretch>
                <a:fillRect/>
              </a:stretch>
            </p:blipFill>
            <p:spPr>
              <a:xfrm>
                <a:off x="-1244326" y="154082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Encre 7">
                <a:extLst>
                  <a:ext uri="{FF2B5EF4-FFF2-40B4-BE49-F238E27FC236}">
                    <a16:creationId xmlns:a16="http://schemas.microsoft.com/office/drawing/2014/main" id="{920A7646-F71E-3784-3627-0FB8CAE30042}"/>
                  </a:ext>
                </a:extLst>
              </p14:cNvPr>
              <p14:cNvContentPartPr/>
              <p14:nvPr/>
            </p14:nvContentPartPr>
            <p14:xfrm>
              <a:off x="-1224526" y="4599748"/>
              <a:ext cx="360" cy="360"/>
            </p14:xfrm>
          </p:contentPart>
        </mc:Choice>
        <mc:Fallback xmlns="">
          <p:pic>
            <p:nvPicPr>
              <p:cNvPr id="8" name="Encre 7">
                <a:extLst>
                  <a:ext uri="{FF2B5EF4-FFF2-40B4-BE49-F238E27FC236}">
                    <a16:creationId xmlns:a16="http://schemas.microsoft.com/office/drawing/2014/main" id="{920A7646-F71E-3784-3627-0FB8CAE30042}"/>
                  </a:ext>
                </a:extLst>
              </p:cNvPr>
              <p:cNvPicPr/>
              <p:nvPr/>
            </p:nvPicPr>
            <p:blipFill>
              <a:blip r:embed="rId4"/>
              <a:stretch>
                <a:fillRect/>
              </a:stretch>
            </p:blipFill>
            <p:spPr>
              <a:xfrm>
                <a:off x="-1230646" y="459362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Encre 8">
                <a:extLst>
                  <a:ext uri="{FF2B5EF4-FFF2-40B4-BE49-F238E27FC236}">
                    <a16:creationId xmlns:a16="http://schemas.microsoft.com/office/drawing/2014/main" id="{81FB4621-16A8-5A26-37B9-C59CD3247767}"/>
                  </a:ext>
                </a:extLst>
              </p14:cNvPr>
              <p14:cNvContentPartPr/>
              <p14:nvPr/>
            </p14:nvContentPartPr>
            <p14:xfrm>
              <a:off x="-1238206" y="5429908"/>
              <a:ext cx="360" cy="360"/>
            </p14:xfrm>
          </p:contentPart>
        </mc:Choice>
        <mc:Fallback xmlns="">
          <p:pic>
            <p:nvPicPr>
              <p:cNvPr id="9" name="Encre 8">
                <a:extLst>
                  <a:ext uri="{FF2B5EF4-FFF2-40B4-BE49-F238E27FC236}">
                    <a16:creationId xmlns:a16="http://schemas.microsoft.com/office/drawing/2014/main" id="{81FB4621-16A8-5A26-37B9-C59CD3247767}"/>
                  </a:ext>
                </a:extLst>
              </p:cNvPr>
              <p:cNvPicPr/>
              <p:nvPr/>
            </p:nvPicPr>
            <p:blipFill>
              <a:blip r:embed="rId4"/>
              <a:stretch>
                <a:fillRect/>
              </a:stretch>
            </p:blipFill>
            <p:spPr>
              <a:xfrm>
                <a:off x="-1244326" y="5423788"/>
                <a:ext cx="12600" cy="12600"/>
              </a:xfrm>
              <a:prstGeom prst="rect">
                <a:avLst/>
              </a:prstGeom>
            </p:spPr>
          </p:pic>
        </mc:Fallback>
      </mc:AlternateContent>
      <p:pic>
        <p:nvPicPr>
          <p:cNvPr id="1026" name="Picture 2" descr="Tournoi des Six-Nations 1977 : quinze joueurs du XV de France pour un ...">
            <a:extLst>
              <a:ext uri="{FF2B5EF4-FFF2-40B4-BE49-F238E27FC236}">
                <a16:creationId xmlns:a16="http://schemas.microsoft.com/office/drawing/2014/main" id="{19F90535-AF92-448A-00FF-FEF7E6EAE6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5213" y="1240503"/>
            <a:ext cx="4141322" cy="2716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32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500" fill="hold"/>
                                        <p:tgtEl>
                                          <p:spTgt spid="1026"/>
                                        </p:tgtEl>
                                        <p:attrNameLst>
                                          <p:attrName>ppt_w</p:attrName>
                                        </p:attrNameLst>
                                      </p:cBhvr>
                                      <p:tavLst>
                                        <p:tav tm="0">
                                          <p:val>
                                            <p:fltVal val="0"/>
                                          </p:val>
                                        </p:tav>
                                        <p:tav tm="100000">
                                          <p:val>
                                            <p:strVal val="#ppt_w"/>
                                          </p:val>
                                        </p:tav>
                                      </p:tavLst>
                                    </p:anim>
                                    <p:anim calcmode="lin" valueType="num">
                                      <p:cBhvr>
                                        <p:cTn id="16" dur="500" fill="hold"/>
                                        <p:tgtEl>
                                          <p:spTgt spid="1026"/>
                                        </p:tgtEl>
                                        <p:attrNameLst>
                                          <p:attrName>ppt_h</p:attrName>
                                        </p:attrNameLst>
                                      </p:cBhvr>
                                      <p:tavLst>
                                        <p:tav tm="0">
                                          <p:val>
                                            <p:fltVal val="0"/>
                                          </p:val>
                                        </p:tav>
                                        <p:tav tm="100000">
                                          <p:val>
                                            <p:strVal val="#ppt_h"/>
                                          </p:val>
                                        </p:tav>
                                      </p:tavLst>
                                    </p:anim>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1" dur="500"/>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p:cTn id="3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3257-C4F2-4917-65C2-10BDC78078E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C026751-889D-2AEE-23DF-53617D45CF3B}"/>
              </a:ext>
            </a:extLst>
          </p:cNvPr>
          <p:cNvSpPr>
            <a:spLocks noGrp="1"/>
          </p:cNvSpPr>
          <p:nvPr>
            <p:ph type="title"/>
          </p:nvPr>
        </p:nvSpPr>
        <p:spPr>
          <a:xfrm>
            <a:off x="407964" y="369429"/>
            <a:ext cx="11310424" cy="539771"/>
          </a:xfrm>
        </p:spPr>
        <p:txBody>
          <a:bodyPr>
            <a:normAutofit fontScale="90000"/>
          </a:bodyPr>
          <a:lstStyle/>
          <a:p>
            <a:pPr algn="ctr"/>
            <a:r>
              <a:rPr lang="fr-FR" sz="4800" kern="100" dirty="0">
                <a:latin typeface="Bernard MT Condensed" panose="02050806060905020404" pitchFamily="18" charset="0"/>
                <a:cs typeface="Times New Roman" panose="02020603050405020304" pitchFamily="18" charset="0"/>
              </a:rPr>
              <a:t>ANECDOTE N°4 </a:t>
            </a:r>
            <a:r>
              <a:rPr lang="fr-FR" sz="3200" b="1" kern="100" cap="none" dirty="0">
                <a:latin typeface="Calibri" panose="020F0502020204030204" pitchFamily="34" charset="0"/>
                <a:cs typeface="Times New Roman" panose="02020603050405020304" pitchFamily="18" charset="0"/>
              </a:rPr>
              <a:t>: Quelle est la particularité du trophée décerné jusqu’en 2015 ?</a:t>
            </a:r>
          </a:p>
        </p:txBody>
      </p:sp>
      <p:sp>
        <p:nvSpPr>
          <p:cNvPr id="3" name="Espace réservé du contenu 2">
            <a:extLst>
              <a:ext uri="{FF2B5EF4-FFF2-40B4-BE49-F238E27FC236}">
                <a16:creationId xmlns:a16="http://schemas.microsoft.com/office/drawing/2014/main" id="{EC7C0F62-94EA-ECE9-E1A8-89925A860643}"/>
              </a:ext>
            </a:extLst>
          </p:cNvPr>
          <p:cNvSpPr>
            <a:spLocks noGrp="1"/>
          </p:cNvSpPr>
          <p:nvPr>
            <p:ph idx="1"/>
          </p:nvPr>
        </p:nvSpPr>
        <p:spPr>
          <a:xfrm>
            <a:off x="685800" y="4220309"/>
            <a:ext cx="10820400" cy="2011680"/>
          </a:xfrm>
        </p:spPr>
        <p:txBody>
          <a:bodyPr>
            <a:normAutofit/>
          </a:bodyPr>
          <a:lstStyle/>
          <a:p>
            <a:pPr marL="0" indent="0" algn="ctr" fontAlgn="base">
              <a:lnSpc>
                <a:spcPts val="1560"/>
              </a:lnSpc>
              <a:spcAft>
                <a:spcPts val="1500"/>
              </a:spcAft>
              <a:buNone/>
            </a:pPr>
            <a:r>
              <a:rPr lang="fr-FR" sz="2400" b="1" u="sng" dirty="0">
                <a:latin typeface="Calibri" panose="020F0502020204030204" pitchFamily="34" charset="0"/>
                <a:ea typeface="Times New Roman" panose="02020603050405020304" pitchFamily="18" charset="0"/>
              </a:rPr>
              <a:t>Cette coupe conçue en 1993 et utilisée jusqu’en 2015 avait beaucoup de symboles.</a:t>
            </a:r>
          </a:p>
          <a:p>
            <a:pPr marL="0" indent="0" algn="ctr">
              <a:buNone/>
            </a:pPr>
            <a:r>
              <a:rPr lang="fr-FR" sz="2000" dirty="0">
                <a:latin typeface="Calibri" panose="020F0502020204030204" pitchFamily="34" charset="0"/>
                <a:ea typeface="Times New Roman" panose="02020603050405020304" pitchFamily="18" charset="0"/>
              </a:rPr>
              <a:t>Ce trophée en argent présentait quinze faces pour les quinze joueurs qui compose une équipe de rugby, surmonté par trois anses en hommage aux trois arbitres présents sur le terrain.</a:t>
            </a:r>
            <a:r>
              <a:rPr lang="fr-FR" sz="2000" dirty="0">
                <a:latin typeface="Times New Roman" panose="02020603050405020304" pitchFamily="18" charset="0"/>
                <a:ea typeface="Times New Roman" panose="02020603050405020304" pitchFamily="18" charset="0"/>
              </a:rPr>
              <a:t> </a:t>
            </a:r>
            <a:r>
              <a:rPr lang="fr-FR" sz="2000" dirty="0">
                <a:latin typeface="Calibri" panose="020F0502020204030204" pitchFamily="34" charset="0"/>
                <a:ea typeface="Times New Roman" panose="02020603050405020304" pitchFamily="18" charset="0"/>
              </a:rPr>
              <a:t>Il avait été pensé et conçu pour qu’il puisse contenir 3,5 litres, soit le volume exact pour y verser cinq bouteilles de champagne de 0,75 cl en référence aux cinq nations participantes, jusqu’à l’intégration de l’Italie en 2000. </a:t>
            </a:r>
            <a:endParaRPr lang="fr-FR" sz="2000" dirty="0">
              <a:latin typeface="Times New Roman" panose="02020603050405020304" pitchFamily="18" charset="0"/>
              <a:ea typeface="Times New Roman" panose="02020603050405020304" pitchFamily="18" charset="0"/>
            </a:endParaRPr>
          </a:p>
          <a:p>
            <a:pPr marL="0" indent="0">
              <a:buNone/>
            </a:pPr>
            <a:endParaRPr lang="fr-FR" dirty="0"/>
          </a:p>
          <a:p>
            <a:pPr marL="0" indent="0">
              <a:buNone/>
            </a:pPr>
            <a:endParaRPr lang="fr-FR" dirty="0"/>
          </a:p>
        </p:txBody>
      </p:sp>
      <p:sp>
        <p:nvSpPr>
          <p:cNvPr id="4" name="ZoneTexte 3">
            <a:extLst>
              <a:ext uri="{FF2B5EF4-FFF2-40B4-BE49-F238E27FC236}">
                <a16:creationId xmlns:a16="http://schemas.microsoft.com/office/drawing/2014/main" id="{A0A1311F-C9F3-A288-C548-891561AAF772}"/>
              </a:ext>
            </a:extLst>
          </p:cNvPr>
          <p:cNvSpPr txBox="1"/>
          <p:nvPr/>
        </p:nvSpPr>
        <p:spPr>
          <a:xfrm>
            <a:off x="5115840" y="1168435"/>
            <a:ext cx="1971822" cy="800219"/>
          </a:xfrm>
          <a:prstGeom prst="rect">
            <a:avLst/>
          </a:prstGeom>
          <a:noFill/>
        </p:spPr>
        <p:txBody>
          <a:bodyPr wrap="square" rtlCol="0">
            <a:spAutoFit/>
          </a:bodyPr>
          <a:lstStyle/>
          <a:p>
            <a:pPr algn="ctr"/>
            <a:r>
              <a:rPr lang="fr-FR" sz="2800" u="sng" dirty="0">
                <a:latin typeface="Calibri" panose="020F0502020204030204" pitchFamily="34" charset="0"/>
                <a:cs typeface="Calibri" panose="020F0502020204030204" pitchFamily="34" charset="0"/>
              </a:rPr>
              <a:t>INDICE</a:t>
            </a:r>
          </a:p>
          <a:p>
            <a:endParaRPr lang="fr-FR" dirty="0"/>
          </a:p>
        </p:txBody>
      </p:sp>
      <mc:AlternateContent xmlns:mc="http://schemas.openxmlformats.org/markup-compatibility/2006" xmlns:p14="http://schemas.microsoft.com/office/powerpoint/2010/main">
        <mc:Choice Requires="p14">
          <p:contentPart p14:bwMode="auto" r:id="rId2">
            <p14:nvContentPartPr>
              <p14:cNvPr id="6" name="Encre 5">
                <a:extLst>
                  <a:ext uri="{FF2B5EF4-FFF2-40B4-BE49-F238E27FC236}">
                    <a16:creationId xmlns:a16="http://schemas.microsoft.com/office/drawing/2014/main" id="{B0E04C3D-9D83-4225-AF70-4C2515EBF670}"/>
                  </a:ext>
                </a:extLst>
              </p14:cNvPr>
              <p14:cNvContentPartPr/>
              <p14:nvPr/>
            </p14:nvContentPartPr>
            <p14:xfrm>
              <a:off x="-1238206" y="1546948"/>
              <a:ext cx="360" cy="360"/>
            </p14:xfrm>
          </p:contentPart>
        </mc:Choice>
        <mc:Fallback xmlns="">
          <p:pic>
            <p:nvPicPr>
              <p:cNvPr id="6" name="Encre 5">
                <a:extLst>
                  <a:ext uri="{FF2B5EF4-FFF2-40B4-BE49-F238E27FC236}">
                    <a16:creationId xmlns:a16="http://schemas.microsoft.com/office/drawing/2014/main" id="{B0E04C3D-9D83-4225-AF70-4C2515EBF670}"/>
                  </a:ext>
                </a:extLst>
              </p:cNvPr>
              <p:cNvPicPr/>
              <p:nvPr/>
            </p:nvPicPr>
            <p:blipFill>
              <a:blip r:embed="rId3"/>
              <a:stretch>
                <a:fillRect/>
              </a:stretch>
            </p:blipFill>
            <p:spPr>
              <a:xfrm>
                <a:off x="-1244326" y="154082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Encre 7">
                <a:extLst>
                  <a:ext uri="{FF2B5EF4-FFF2-40B4-BE49-F238E27FC236}">
                    <a16:creationId xmlns:a16="http://schemas.microsoft.com/office/drawing/2014/main" id="{E78FB1D3-5484-3671-4641-1EAE38AB79D9}"/>
                  </a:ext>
                </a:extLst>
              </p14:cNvPr>
              <p14:cNvContentPartPr/>
              <p14:nvPr/>
            </p14:nvContentPartPr>
            <p14:xfrm>
              <a:off x="-1224526" y="4599748"/>
              <a:ext cx="360" cy="360"/>
            </p14:xfrm>
          </p:contentPart>
        </mc:Choice>
        <mc:Fallback xmlns="">
          <p:pic>
            <p:nvPicPr>
              <p:cNvPr id="8" name="Encre 7">
                <a:extLst>
                  <a:ext uri="{FF2B5EF4-FFF2-40B4-BE49-F238E27FC236}">
                    <a16:creationId xmlns:a16="http://schemas.microsoft.com/office/drawing/2014/main" id="{E78FB1D3-5484-3671-4641-1EAE38AB79D9}"/>
                  </a:ext>
                </a:extLst>
              </p:cNvPr>
              <p:cNvPicPr/>
              <p:nvPr/>
            </p:nvPicPr>
            <p:blipFill>
              <a:blip r:embed="rId3"/>
              <a:stretch>
                <a:fillRect/>
              </a:stretch>
            </p:blipFill>
            <p:spPr>
              <a:xfrm>
                <a:off x="-1230646" y="459362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Encre 8">
                <a:extLst>
                  <a:ext uri="{FF2B5EF4-FFF2-40B4-BE49-F238E27FC236}">
                    <a16:creationId xmlns:a16="http://schemas.microsoft.com/office/drawing/2014/main" id="{1279359B-8A98-1BC4-FDE5-F1FDE9341049}"/>
                  </a:ext>
                </a:extLst>
              </p14:cNvPr>
              <p14:cNvContentPartPr/>
              <p14:nvPr/>
            </p14:nvContentPartPr>
            <p14:xfrm>
              <a:off x="-1238206" y="5429908"/>
              <a:ext cx="360" cy="360"/>
            </p14:xfrm>
          </p:contentPart>
        </mc:Choice>
        <mc:Fallback xmlns="">
          <p:pic>
            <p:nvPicPr>
              <p:cNvPr id="9" name="Encre 8">
                <a:extLst>
                  <a:ext uri="{FF2B5EF4-FFF2-40B4-BE49-F238E27FC236}">
                    <a16:creationId xmlns:a16="http://schemas.microsoft.com/office/drawing/2014/main" id="{1279359B-8A98-1BC4-FDE5-F1FDE9341049}"/>
                  </a:ext>
                </a:extLst>
              </p:cNvPr>
              <p:cNvPicPr/>
              <p:nvPr/>
            </p:nvPicPr>
            <p:blipFill>
              <a:blip r:embed="rId3"/>
              <a:stretch>
                <a:fillRect/>
              </a:stretch>
            </p:blipFill>
            <p:spPr>
              <a:xfrm>
                <a:off x="-1244326" y="5423788"/>
                <a:ext cx="12600" cy="12600"/>
              </a:xfrm>
              <a:prstGeom prst="rect">
                <a:avLst/>
              </a:prstGeom>
            </p:spPr>
          </p:pic>
        </mc:Fallback>
      </mc:AlternateContent>
      <p:pic>
        <p:nvPicPr>
          <p:cNvPr id="2050" name="Picture 2" descr="Résultat d’images pour bouteille de champagne dessin">
            <a:extLst>
              <a:ext uri="{FF2B5EF4-FFF2-40B4-BE49-F238E27FC236}">
                <a16:creationId xmlns:a16="http://schemas.microsoft.com/office/drawing/2014/main" id="{E6781FAB-9E07-B7BD-3FD2-E0FCD844B4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6830" y="1846677"/>
            <a:ext cx="161925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24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CEB6A-2A4B-6101-8A9A-4685A8CA82F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B7EAE25-A116-FF6D-4DEA-453F1E1229C2}"/>
              </a:ext>
            </a:extLst>
          </p:cNvPr>
          <p:cNvSpPr>
            <a:spLocks noGrp="1"/>
          </p:cNvSpPr>
          <p:nvPr>
            <p:ph type="title"/>
          </p:nvPr>
        </p:nvSpPr>
        <p:spPr>
          <a:xfrm>
            <a:off x="407964" y="369429"/>
            <a:ext cx="11310424" cy="1289479"/>
          </a:xfrm>
        </p:spPr>
        <p:txBody>
          <a:bodyPr>
            <a:normAutofit fontScale="90000"/>
          </a:bodyPr>
          <a:lstStyle/>
          <a:p>
            <a:pPr algn="ctr"/>
            <a:r>
              <a:rPr lang="fr-FR" sz="4800" kern="100" dirty="0">
                <a:latin typeface="Bernard MT Condensed" panose="02050806060905020404" pitchFamily="18" charset="0"/>
                <a:cs typeface="Times New Roman" panose="02020603050405020304" pitchFamily="18" charset="0"/>
              </a:rPr>
              <a:t>ANECDOTE N°5 </a:t>
            </a:r>
            <a:r>
              <a:rPr lang="fr-FR" sz="3200" b="1" kern="100" cap="none" dirty="0">
                <a:latin typeface="Calibri" panose="020F0502020204030204" pitchFamily="34" charset="0"/>
                <a:cs typeface="Times New Roman" panose="02020603050405020304" pitchFamily="18" charset="0"/>
              </a:rPr>
              <a:t>: Q</a:t>
            </a:r>
            <a:r>
              <a:rPr lang="fr-FR" sz="3200" b="1" cap="none" dirty="0">
                <a:latin typeface="Calibri" panose="020F0502020204030204" pitchFamily="34" charset="0"/>
              </a:rPr>
              <a:t>uelle équipe totalise plus de dernières places que de matchs remportés depuis son entrée dans la compétition ?</a:t>
            </a:r>
            <a:endParaRPr lang="fr-FR" sz="3200" b="1" kern="100" cap="none" dirty="0">
              <a:latin typeface="Calibri" panose="020F0502020204030204" pitchFamily="34"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0B0D70EF-459D-150E-EABA-2C36606B890D}"/>
              </a:ext>
            </a:extLst>
          </p:cNvPr>
          <p:cNvSpPr>
            <a:spLocks noGrp="1"/>
          </p:cNvSpPr>
          <p:nvPr>
            <p:ph idx="1"/>
          </p:nvPr>
        </p:nvSpPr>
        <p:spPr>
          <a:xfrm>
            <a:off x="623668" y="4826297"/>
            <a:ext cx="8660649" cy="1662273"/>
          </a:xfrm>
        </p:spPr>
        <p:txBody>
          <a:bodyPr>
            <a:normAutofit/>
          </a:bodyPr>
          <a:lstStyle/>
          <a:p>
            <a:pPr marL="0" indent="0" algn="ctr">
              <a:buNone/>
            </a:pPr>
            <a:r>
              <a:rPr lang="fr-FR" sz="2000" b="1" u="sng" dirty="0">
                <a:latin typeface="Calibri" panose="020F0502020204030204" pitchFamily="34" charset="0"/>
                <a:ea typeface="Times New Roman" panose="02020603050405020304" pitchFamily="18" charset="0"/>
              </a:rPr>
              <a:t>Il s’agit de l’Italie. </a:t>
            </a:r>
          </a:p>
          <a:p>
            <a:pPr marL="0" indent="0" algn="ctr">
              <a:buNone/>
            </a:pPr>
            <a:r>
              <a:rPr lang="fr-FR" sz="2000" dirty="0">
                <a:latin typeface="Calibri" panose="020F0502020204030204" pitchFamily="34" charset="0"/>
                <a:ea typeface="Times New Roman" panose="02020603050405020304" pitchFamily="18" charset="0"/>
              </a:rPr>
              <a:t>En vingt-quatre participations, elle n’a jamais fait mieux qu’une quatrième place, terminant </a:t>
            </a:r>
            <a:r>
              <a:rPr lang="fr-FR" sz="2000" b="1" dirty="0">
                <a:latin typeface="Calibri" panose="020F0502020204030204" pitchFamily="34" charset="0"/>
                <a:ea typeface="Times New Roman" panose="02020603050405020304" pitchFamily="18" charset="0"/>
              </a:rPr>
              <a:t>bonne dernière du classement à dix-huit reprises</a:t>
            </a:r>
            <a:r>
              <a:rPr lang="fr-FR" sz="2000" dirty="0">
                <a:latin typeface="Calibri" panose="020F0502020204030204" pitchFamily="34" charset="0"/>
                <a:ea typeface="Times New Roman" panose="02020603050405020304" pitchFamily="18" charset="0"/>
              </a:rPr>
              <a:t>, dont douze fois avec la cuillère de bois (sans avoir remporté le moindre match). </a:t>
            </a:r>
            <a:endParaRPr lang="fr-FR" dirty="0"/>
          </a:p>
          <a:p>
            <a:pPr marL="0" indent="0">
              <a:buNone/>
            </a:pPr>
            <a:endParaRPr lang="fr-FR" dirty="0"/>
          </a:p>
        </p:txBody>
      </p:sp>
      <p:sp>
        <p:nvSpPr>
          <p:cNvPr id="4" name="ZoneTexte 3">
            <a:extLst>
              <a:ext uri="{FF2B5EF4-FFF2-40B4-BE49-F238E27FC236}">
                <a16:creationId xmlns:a16="http://schemas.microsoft.com/office/drawing/2014/main" id="{B7B014AB-C2CC-554B-3E42-C0233EB34234}"/>
              </a:ext>
            </a:extLst>
          </p:cNvPr>
          <p:cNvSpPr txBox="1"/>
          <p:nvPr/>
        </p:nvSpPr>
        <p:spPr>
          <a:xfrm>
            <a:off x="5110089" y="1859078"/>
            <a:ext cx="1971822" cy="800219"/>
          </a:xfrm>
          <a:prstGeom prst="rect">
            <a:avLst/>
          </a:prstGeom>
          <a:noFill/>
        </p:spPr>
        <p:txBody>
          <a:bodyPr wrap="square" rtlCol="0">
            <a:spAutoFit/>
          </a:bodyPr>
          <a:lstStyle/>
          <a:p>
            <a:pPr algn="ctr"/>
            <a:r>
              <a:rPr lang="fr-FR" sz="2800" u="sng" dirty="0">
                <a:latin typeface="Calibri" panose="020F0502020204030204" pitchFamily="34" charset="0"/>
                <a:cs typeface="Calibri" panose="020F0502020204030204" pitchFamily="34" charset="0"/>
              </a:rPr>
              <a:t>INDICE</a:t>
            </a:r>
          </a:p>
          <a:p>
            <a:endParaRPr lang="fr-FR" dirty="0"/>
          </a:p>
        </p:txBody>
      </p:sp>
      <mc:AlternateContent xmlns:mc="http://schemas.openxmlformats.org/markup-compatibility/2006" xmlns:p14="http://schemas.microsoft.com/office/powerpoint/2010/main">
        <mc:Choice Requires="p14">
          <p:contentPart p14:bwMode="auto" r:id="rId2">
            <p14:nvContentPartPr>
              <p14:cNvPr id="6" name="Encre 5">
                <a:extLst>
                  <a:ext uri="{FF2B5EF4-FFF2-40B4-BE49-F238E27FC236}">
                    <a16:creationId xmlns:a16="http://schemas.microsoft.com/office/drawing/2014/main" id="{AE0AA2B6-7132-86DA-6A08-C24D9F96FD1E}"/>
                  </a:ext>
                </a:extLst>
              </p14:cNvPr>
              <p14:cNvContentPartPr/>
              <p14:nvPr/>
            </p14:nvContentPartPr>
            <p14:xfrm>
              <a:off x="-1238206" y="1546948"/>
              <a:ext cx="360" cy="360"/>
            </p14:xfrm>
          </p:contentPart>
        </mc:Choice>
        <mc:Fallback xmlns="">
          <p:pic>
            <p:nvPicPr>
              <p:cNvPr id="6" name="Encre 5">
                <a:extLst>
                  <a:ext uri="{FF2B5EF4-FFF2-40B4-BE49-F238E27FC236}">
                    <a16:creationId xmlns:a16="http://schemas.microsoft.com/office/drawing/2014/main" id="{AE0AA2B6-7132-86DA-6A08-C24D9F96FD1E}"/>
                  </a:ext>
                </a:extLst>
              </p:cNvPr>
              <p:cNvPicPr/>
              <p:nvPr/>
            </p:nvPicPr>
            <p:blipFill>
              <a:blip r:embed="rId3"/>
              <a:stretch>
                <a:fillRect/>
              </a:stretch>
            </p:blipFill>
            <p:spPr>
              <a:xfrm>
                <a:off x="-1244326" y="154082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Encre 7">
                <a:extLst>
                  <a:ext uri="{FF2B5EF4-FFF2-40B4-BE49-F238E27FC236}">
                    <a16:creationId xmlns:a16="http://schemas.microsoft.com/office/drawing/2014/main" id="{EC439033-EF14-C733-FE82-F23AB4509D2D}"/>
                  </a:ext>
                </a:extLst>
              </p14:cNvPr>
              <p14:cNvContentPartPr/>
              <p14:nvPr/>
            </p14:nvContentPartPr>
            <p14:xfrm>
              <a:off x="-1224526" y="4599748"/>
              <a:ext cx="360" cy="360"/>
            </p14:xfrm>
          </p:contentPart>
        </mc:Choice>
        <mc:Fallback xmlns="">
          <p:pic>
            <p:nvPicPr>
              <p:cNvPr id="8" name="Encre 7">
                <a:extLst>
                  <a:ext uri="{FF2B5EF4-FFF2-40B4-BE49-F238E27FC236}">
                    <a16:creationId xmlns:a16="http://schemas.microsoft.com/office/drawing/2014/main" id="{EC439033-EF14-C733-FE82-F23AB4509D2D}"/>
                  </a:ext>
                </a:extLst>
              </p:cNvPr>
              <p:cNvPicPr/>
              <p:nvPr/>
            </p:nvPicPr>
            <p:blipFill>
              <a:blip r:embed="rId3"/>
              <a:stretch>
                <a:fillRect/>
              </a:stretch>
            </p:blipFill>
            <p:spPr>
              <a:xfrm>
                <a:off x="-1230646" y="459362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Encre 8">
                <a:extLst>
                  <a:ext uri="{FF2B5EF4-FFF2-40B4-BE49-F238E27FC236}">
                    <a16:creationId xmlns:a16="http://schemas.microsoft.com/office/drawing/2014/main" id="{EA8340D2-DE40-801E-CE8E-AC59E23BD2A9}"/>
                  </a:ext>
                </a:extLst>
              </p14:cNvPr>
              <p14:cNvContentPartPr/>
              <p14:nvPr/>
            </p14:nvContentPartPr>
            <p14:xfrm>
              <a:off x="-1238206" y="5429908"/>
              <a:ext cx="360" cy="360"/>
            </p14:xfrm>
          </p:contentPart>
        </mc:Choice>
        <mc:Fallback xmlns="">
          <p:pic>
            <p:nvPicPr>
              <p:cNvPr id="9" name="Encre 8">
                <a:extLst>
                  <a:ext uri="{FF2B5EF4-FFF2-40B4-BE49-F238E27FC236}">
                    <a16:creationId xmlns:a16="http://schemas.microsoft.com/office/drawing/2014/main" id="{EA8340D2-DE40-801E-CE8E-AC59E23BD2A9}"/>
                  </a:ext>
                </a:extLst>
              </p:cNvPr>
              <p:cNvPicPr/>
              <p:nvPr/>
            </p:nvPicPr>
            <p:blipFill>
              <a:blip r:embed="rId3"/>
              <a:stretch>
                <a:fillRect/>
              </a:stretch>
            </p:blipFill>
            <p:spPr>
              <a:xfrm>
                <a:off x="-1244326" y="5423788"/>
                <a:ext cx="12600" cy="12600"/>
              </a:xfrm>
              <a:prstGeom prst="rect">
                <a:avLst/>
              </a:prstGeom>
            </p:spPr>
          </p:pic>
        </mc:Fallback>
      </mc:AlternateContent>
      <p:pic>
        <p:nvPicPr>
          <p:cNvPr id="5" name="Picture 2">
            <a:extLst>
              <a:ext uri="{FF2B5EF4-FFF2-40B4-BE49-F238E27FC236}">
                <a16:creationId xmlns:a16="http://schemas.microsoft.com/office/drawing/2014/main" id="{0C90873A-1DCA-1DBD-5B0F-82FAA658AE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9334" y="2664754"/>
            <a:ext cx="2493332" cy="166429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ésultat d’images pour dessin cuillère en bois">
            <a:extLst>
              <a:ext uri="{FF2B5EF4-FFF2-40B4-BE49-F238E27FC236}">
                <a16:creationId xmlns:a16="http://schemas.microsoft.com/office/drawing/2014/main" id="{2B727358-83B2-1A2D-CDCD-A1B785939F9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4599" r="25123"/>
          <a:stretch/>
        </p:blipFill>
        <p:spPr bwMode="auto">
          <a:xfrm>
            <a:off x="9605561" y="2383499"/>
            <a:ext cx="2023725" cy="4025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53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074"/>
                                        </p:tgtEl>
                                        <p:attrNameLst>
                                          <p:attrName>style.visibility</p:attrName>
                                        </p:attrNameLst>
                                      </p:cBhvr>
                                      <p:to>
                                        <p:strVal val="visible"/>
                                      </p:to>
                                    </p:set>
                                    <p:animEffect transition="in" filter="wheel(1)">
                                      <p:cBhvr>
                                        <p:cTn id="32"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A8A31-9015-721E-20DC-47289177D65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83D3553-E63B-9C84-9667-3B7B9CA3CC97}"/>
              </a:ext>
            </a:extLst>
          </p:cNvPr>
          <p:cNvSpPr>
            <a:spLocks noGrp="1"/>
          </p:cNvSpPr>
          <p:nvPr>
            <p:ph type="title"/>
          </p:nvPr>
        </p:nvSpPr>
        <p:spPr>
          <a:xfrm>
            <a:off x="407964" y="369429"/>
            <a:ext cx="11310424" cy="1289479"/>
          </a:xfrm>
        </p:spPr>
        <p:txBody>
          <a:bodyPr>
            <a:normAutofit/>
          </a:bodyPr>
          <a:lstStyle/>
          <a:p>
            <a:pPr algn="ctr"/>
            <a:r>
              <a:rPr lang="fr-FR" sz="4300" kern="100" dirty="0">
                <a:latin typeface="Bernard MT Condensed" panose="02050806060905020404" pitchFamily="18" charset="0"/>
                <a:cs typeface="Times New Roman" panose="02020603050405020304" pitchFamily="18" charset="0"/>
              </a:rPr>
              <a:t>ANECDOTE N°6 </a:t>
            </a:r>
            <a:r>
              <a:rPr lang="fr-FR" sz="3200" b="1" kern="100" cap="none" dirty="0">
                <a:latin typeface="Calibri" panose="020F0502020204030204" pitchFamily="34" charset="0"/>
                <a:cs typeface="Times New Roman" panose="02020603050405020304" pitchFamily="18" charset="0"/>
              </a:rPr>
              <a:t>: Pourquoi la France a-t-elle était exclue du tournoi des V nations de 1932 à 1939 ?  </a:t>
            </a:r>
          </a:p>
        </p:txBody>
      </p:sp>
      <p:sp>
        <p:nvSpPr>
          <p:cNvPr id="3" name="Espace réservé du contenu 2">
            <a:extLst>
              <a:ext uri="{FF2B5EF4-FFF2-40B4-BE49-F238E27FC236}">
                <a16:creationId xmlns:a16="http://schemas.microsoft.com/office/drawing/2014/main" id="{4037FCC4-37E6-E219-0F78-5DBC3F19F1EF}"/>
              </a:ext>
            </a:extLst>
          </p:cNvPr>
          <p:cNvSpPr>
            <a:spLocks noGrp="1"/>
          </p:cNvSpPr>
          <p:nvPr>
            <p:ph idx="1"/>
          </p:nvPr>
        </p:nvSpPr>
        <p:spPr>
          <a:xfrm>
            <a:off x="612125" y="4136262"/>
            <a:ext cx="10967750" cy="2123473"/>
          </a:xfrm>
        </p:spPr>
        <p:txBody>
          <a:bodyPr>
            <a:normAutofit fontScale="85000" lnSpcReduction="10000"/>
          </a:bodyPr>
          <a:lstStyle/>
          <a:p>
            <a:pPr marL="0" indent="0" algn="ctr">
              <a:lnSpc>
                <a:spcPct val="115000"/>
              </a:lnSpc>
              <a:spcAft>
                <a:spcPts val="1800"/>
              </a:spcAft>
              <a:buNone/>
            </a:pPr>
            <a:r>
              <a:rPr lang="fr-FR" sz="2400" b="1" u="sng" dirty="0">
                <a:latin typeface="Segoe UI" panose="020B0502040204020203" pitchFamily="34" charset="0"/>
                <a:ea typeface="Times New Roman" panose="02020603050405020304" pitchFamily="18" charset="0"/>
                <a:cs typeface="Times New Roman" panose="02020603050405020304" pitchFamily="18" charset="0"/>
              </a:rPr>
              <a:t>La raison est simple : La France est accusée de professionnalisme.</a:t>
            </a:r>
            <a:endParaRPr lang="fr-FR" sz="2400" b="1" u="sng"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800"/>
              </a:spcAft>
              <a:buNone/>
            </a:pPr>
            <a:r>
              <a:rPr lang="fr-FR" sz="2400" dirty="0">
                <a:latin typeface="Segoe UI" panose="020B0502040204020203" pitchFamily="34" charset="0"/>
                <a:ea typeface="Times New Roman" panose="02020603050405020304" pitchFamily="18" charset="0"/>
                <a:cs typeface="Times New Roman" panose="02020603050405020304" pitchFamily="18" charset="0"/>
              </a:rPr>
              <a:t>A l’époque, le rugby européen est amateur  mais la France et ses clubs ne respectent pas les règles du sport amateur en payant ses joueurs. De plus, lors du </a:t>
            </a:r>
            <a:r>
              <a:rPr lang="fr-FR" sz="2400" b="1" dirty="0">
                <a:latin typeface="Segoe UI" panose="020B0502040204020203" pitchFamily="34" charset="0"/>
                <a:ea typeface="Times New Roman" panose="02020603050405020304" pitchFamily="18" charset="0"/>
                <a:cs typeface="Times New Roman" panose="02020603050405020304" pitchFamily="18" charset="0"/>
              </a:rPr>
              <a:t>Tournoi des V Nations 1930</a:t>
            </a:r>
            <a:r>
              <a:rPr lang="fr-FR" sz="2400" dirty="0">
                <a:latin typeface="Segoe UI" panose="020B0502040204020203" pitchFamily="34" charset="0"/>
                <a:ea typeface="Times New Roman" panose="02020603050405020304" pitchFamily="18" charset="0"/>
                <a:cs typeface="Times New Roman" panose="02020603050405020304" pitchFamily="18" charset="0"/>
              </a:rPr>
              <a:t> </a:t>
            </a:r>
            <a:r>
              <a:rPr lang="fr-FR" sz="2400" b="1" dirty="0">
                <a:latin typeface="Segoe UI" panose="020B0502040204020203" pitchFamily="34" charset="0"/>
                <a:ea typeface="Times New Roman" panose="02020603050405020304" pitchFamily="18" charset="0"/>
                <a:cs typeface="Times New Roman" panose="02020603050405020304" pitchFamily="18" charset="0"/>
              </a:rPr>
              <a:t>les joueurs Français sont beaucoup trop brutaux aux yeux des instances du rugby. Les premières menaces sont alors évoquées par les Britanniques.</a:t>
            </a:r>
            <a:endParaRPr lang="fr-FR"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77384015-FE58-CBB4-0280-DF65CCED95DC}"/>
              </a:ext>
            </a:extLst>
          </p:cNvPr>
          <p:cNvSpPr txBox="1"/>
          <p:nvPr/>
        </p:nvSpPr>
        <p:spPr>
          <a:xfrm>
            <a:off x="5077265" y="1561725"/>
            <a:ext cx="1971822" cy="800219"/>
          </a:xfrm>
          <a:prstGeom prst="rect">
            <a:avLst/>
          </a:prstGeom>
          <a:noFill/>
        </p:spPr>
        <p:txBody>
          <a:bodyPr wrap="square" rtlCol="0">
            <a:spAutoFit/>
          </a:bodyPr>
          <a:lstStyle/>
          <a:p>
            <a:pPr algn="ctr"/>
            <a:r>
              <a:rPr lang="fr-FR" sz="2800" u="sng" dirty="0">
                <a:latin typeface="Calibri" panose="020F0502020204030204" pitchFamily="34" charset="0"/>
                <a:cs typeface="Calibri" panose="020F0502020204030204" pitchFamily="34" charset="0"/>
              </a:rPr>
              <a:t>INDICE</a:t>
            </a:r>
          </a:p>
          <a:p>
            <a:endParaRPr lang="fr-FR" dirty="0"/>
          </a:p>
        </p:txBody>
      </p:sp>
      <mc:AlternateContent xmlns:mc="http://schemas.openxmlformats.org/markup-compatibility/2006" xmlns:p14="http://schemas.microsoft.com/office/powerpoint/2010/main">
        <mc:Choice Requires="p14">
          <p:contentPart p14:bwMode="auto" r:id="rId2">
            <p14:nvContentPartPr>
              <p14:cNvPr id="6" name="Encre 5">
                <a:extLst>
                  <a:ext uri="{FF2B5EF4-FFF2-40B4-BE49-F238E27FC236}">
                    <a16:creationId xmlns:a16="http://schemas.microsoft.com/office/drawing/2014/main" id="{9977FAE5-1A0A-398B-A726-C69B4E601814}"/>
                  </a:ext>
                </a:extLst>
              </p14:cNvPr>
              <p14:cNvContentPartPr/>
              <p14:nvPr/>
            </p14:nvContentPartPr>
            <p14:xfrm>
              <a:off x="-1238206" y="1546948"/>
              <a:ext cx="360" cy="360"/>
            </p14:xfrm>
          </p:contentPart>
        </mc:Choice>
        <mc:Fallback xmlns="">
          <p:pic>
            <p:nvPicPr>
              <p:cNvPr id="6" name="Encre 5">
                <a:extLst>
                  <a:ext uri="{FF2B5EF4-FFF2-40B4-BE49-F238E27FC236}">
                    <a16:creationId xmlns:a16="http://schemas.microsoft.com/office/drawing/2014/main" id="{9977FAE5-1A0A-398B-A726-C69B4E601814}"/>
                  </a:ext>
                </a:extLst>
              </p:cNvPr>
              <p:cNvPicPr/>
              <p:nvPr/>
            </p:nvPicPr>
            <p:blipFill>
              <a:blip r:embed="rId3"/>
              <a:stretch>
                <a:fillRect/>
              </a:stretch>
            </p:blipFill>
            <p:spPr>
              <a:xfrm>
                <a:off x="-1244326" y="154082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Encre 7">
                <a:extLst>
                  <a:ext uri="{FF2B5EF4-FFF2-40B4-BE49-F238E27FC236}">
                    <a16:creationId xmlns:a16="http://schemas.microsoft.com/office/drawing/2014/main" id="{ABE9EC49-5D66-F102-7766-E90A59B24790}"/>
                  </a:ext>
                </a:extLst>
              </p14:cNvPr>
              <p14:cNvContentPartPr/>
              <p14:nvPr/>
            </p14:nvContentPartPr>
            <p14:xfrm>
              <a:off x="-1224526" y="4599748"/>
              <a:ext cx="360" cy="360"/>
            </p14:xfrm>
          </p:contentPart>
        </mc:Choice>
        <mc:Fallback xmlns="">
          <p:pic>
            <p:nvPicPr>
              <p:cNvPr id="8" name="Encre 7">
                <a:extLst>
                  <a:ext uri="{FF2B5EF4-FFF2-40B4-BE49-F238E27FC236}">
                    <a16:creationId xmlns:a16="http://schemas.microsoft.com/office/drawing/2014/main" id="{ABE9EC49-5D66-F102-7766-E90A59B24790}"/>
                  </a:ext>
                </a:extLst>
              </p:cNvPr>
              <p:cNvPicPr/>
              <p:nvPr/>
            </p:nvPicPr>
            <p:blipFill>
              <a:blip r:embed="rId3"/>
              <a:stretch>
                <a:fillRect/>
              </a:stretch>
            </p:blipFill>
            <p:spPr>
              <a:xfrm>
                <a:off x="-1230646" y="459362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Encre 8">
                <a:extLst>
                  <a:ext uri="{FF2B5EF4-FFF2-40B4-BE49-F238E27FC236}">
                    <a16:creationId xmlns:a16="http://schemas.microsoft.com/office/drawing/2014/main" id="{4CC025F5-B69D-43DC-0F3B-6D6190EC788D}"/>
                  </a:ext>
                </a:extLst>
              </p14:cNvPr>
              <p14:cNvContentPartPr/>
              <p14:nvPr/>
            </p14:nvContentPartPr>
            <p14:xfrm>
              <a:off x="-1238206" y="5429908"/>
              <a:ext cx="360" cy="360"/>
            </p14:xfrm>
          </p:contentPart>
        </mc:Choice>
        <mc:Fallback xmlns="">
          <p:pic>
            <p:nvPicPr>
              <p:cNvPr id="9" name="Encre 8">
                <a:extLst>
                  <a:ext uri="{FF2B5EF4-FFF2-40B4-BE49-F238E27FC236}">
                    <a16:creationId xmlns:a16="http://schemas.microsoft.com/office/drawing/2014/main" id="{4CC025F5-B69D-43DC-0F3B-6D6190EC788D}"/>
                  </a:ext>
                </a:extLst>
              </p:cNvPr>
              <p:cNvPicPr/>
              <p:nvPr/>
            </p:nvPicPr>
            <p:blipFill>
              <a:blip r:embed="rId3"/>
              <a:stretch>
                <a:fillRect/>
              </a:stretch>
            </p:blipFill>
            <p:spPr>
              <a:xfrm>
                <a:off x="-1244326" y="5423788"/>
                <a:ext cx="12600" cy="12600"/>
              </a:xfrm>
              <a:prstGeom prst="rect">
                <a:avLst/>
              </a:prstGeom>
            </p:spPr>
          </p:pic>
        </mc:Fallback>
      </mc:AlternateContent>
      <p:pic>
        <p:nvPicPr>
          <p:cNvPr id="4098" name="Picture 2" descr="Résultat d’images pour argent rugby dessin">
            <a:extLst>
              <a:ext uri="{FF2B5EF4-FFF2-40B4-BE49-F238E27FC236}">
                <a16:creationId xmlns:a16="http://schemas.microsoft.com/office/drawing/2014/main" id="{C7EB60A0-77FE-C69F-7204-165537A474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6362" y="2119253"/>
            <a:ext cx="1819275"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25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fade">
                                      <p:cBhvr>
                                        <p:cTn id="11" dur="500"/>
                                        <p:tgtEl>
                                          <p:spTgt spid="4098"/>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Six Nations 2025 : le résumé de France - Pays de Galles">
            <a:hlinkClick r:id="" action="ppaction://media"/>
            <a:extLst>
              <a:ext uri="{FF2B5EF4-FFF2-40B4-BE49-F238E27FC236}">
                <a16:creationId xmlns:a16="http://schemas.microsoft.com/office/drawing/2014/main" id="{6BB2E407-30A5-62FE-1F23-84B11FD78DDE}"/>
              </a:ext>
            </a:extLst>
          </p:cNvPr>
          <p:cNvPicPr>
            <a:picLocks noRot="1" noChangeAspect="1"/>
          </p:cNvPicPr>
          <p:nvPr>
            <a:videoFile r:link="rId1"/>
          </p:nvPr>
        </p:nvPicPr>
        <p:blipFill>
          <a:blip r:embed="rId3"/>
          <a:stretch>
            <a:fillRect/>
          </a:stretch>
        </p:blipFill>
        <p:spPr>
          <a:xfrm>
            <a:off x="26988" y="0"/>
            <a:ext cx="12138025" cy="6858000"/>
          </a:xfrm>
          <a:prstGeom prst="rect">
            <a:avLst/>
          </a:prstGeom>
        </p:spPr>
      </p:pic>
    </p:spTree>
    <p:extLst>
      <p:ext uri="{BB962C8B-B14F-4D97-AF65-F5344CB8AC3E}">
        <p14:creationId xmlns:p14="http://schemas.microsoft.com/office/powerpoint/2010/main" val="232017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12C41D2-6FFE-6924-C5F2-8B32725C7C04}"/>
              </a:ext>
            </a:extLst>
          </p:cNvPr>
          <p:cNvSpPr>
            <a:spLocks noGrp="1"/>
          </p:cNvSpPr>
          <p:nvPr>
            <p:ph idx="1"/>
          </p:nvPr>
        </p:nvSpPr>
        <p:spPr>
          <a:xfrm>
            <a:off x="685800" y="2194561"/>
            <a:ext cx="8556674" cy="745588"/>
          </a:xfrm>
        </p:spPr>
        <p:txBody>
          <a:bodyPr/>
          <a:lstStyle/>
          <a:p>
            <a:pPr marL="0" indent="0">
              <a:buNone/>
            </a:pPr>
            <a:r>
              <a:rPr lang="fr-FR" dirty="0">
                <a:latin typeface="Calibri" panose="020F0502020204030204" pitchFamily="34" charset="0"/>
                <a:cs typeface="Calibri" panose="020F0502020204030204" pitchFamily="34" charset="0"/>
              </a:rPr>
              <a:t>Merci à Cédric, mon grand cousin, éducateur sportif et entraîneur à Lyon (Club du Lou Rugby) qui m’a aidé dans le plan de mon exposé !</a:t>
            </a:r>
          </a:p>
          <a:p>
            <a:pPr marL="0" indent="0">
              <a:buNone/>
            </a:pPr>
            <a:endParaRPr lang="fr-FR" dirty="0"/>
          </a:p>
        </p:txBody>
      </p:sp>
      <p:pic>
        <p:nvPicPr>
          <p:cNvPr id="5124" name="Picture 4" descr="Lou Rugby nouvelle saison 2017-2018 : comment s’abonner ? – Lyon 7 Rive ...">
            <a:extLst>
              <a:ext uri="{FF2B5EF4-FFF2-40B4-BE49-F238E27FC236}">
                <a16:creationId xmlns:a16="http://schemas.microsoft.com/office/drawing/2014/main" id="{D537504D-F355-8C6D-782F-E9C15CCD13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425" y="1351670"/>
            <a:ext cx="2214489" cy="2214489"/>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970B862C-E300-D3BA-6DBF-DD9B365054C1}"/>
              </a:ext>
            </a:extLst>
          </p:cNvPr>
          <p:cNvSpPr txBox="1"/>
          <p:nvPr/>
        </p:nvSpPr>
        <p:spPr>
          <a:xfrm>
            <a:off x="685800" y="3321709"/>
            <a:ext cx="8078372" cy="430887"/>
          </a:xfrm>
          <a:prstGeom prst="rect">
            <a:avLst/>
          </a:prstGeom>
          <a:noFill/>
        </p:spPr>
        <p:txBody>
          <a:bodyPr wrap="square" rtlCol="0">
            <a:spAutoFit/>
          </a:bodyPr>
          <a:lstStyle/>
          <a:p>
            <a:r>
              <a:rPr lang="fr-FR" sz="2200" dirty="0">
                <a:latin typeface="Calibri" panose="020F0502020204030204" pitchFamily="34" charset="0"/>
                <a:cs typeface="Calibri" panose="020F0502020204030204" pitchFamily="34" charset="0"/>
              </a:rPr>
              <a:t>Merci à tous pour votre écoute !</a:t>
            </a:r>
          </a:p>
        </p:txBody>
      </p:sp>
      <p:sp>
        <p:nvSpPr>
          <p:cNvPr id="5" name="ZoneTexte 4">
            <a:extLst>
              <a:ext uri="{FF2B5EF4-FFF2-40B4-BE49-F238E27FC236}">
                <a16:creationId xmlns:a16="http://schemas.microsoft.com/office/drawing/2014/main" id="{34035D12-04DB-F489-790B-E43398848138}"/>
              </a:ext>
            </a:extLst>
          </p:cNvPr>
          <p:cNvSpPr txBox="1"/>
          <p:nvPr/>
        </p:nvSpPr>
        <p:spPr>
          <a:xfrm>
            <a:off x="572086" y="281095"/>
            <a:ext cx="11047827" cy="754053"/>
          </a:xfrm>
          <a:prstGeom prst="rect">
            <a:avLst/>
          </a:prstGeom>
          <a:noFill/>
        </p:spPr>
        <p:txBody>
          <a:bodyPr wrap="square" rtlCol="0">
            <a:spAutoFit/>
          </a:bodyPr>
          <a:lstStyle/>
          <a:p>
            <a:pPr algn="ctr"/>
            <a:r>
              <a:rPr lang="fr-FR" sz="4300" kern="100" cap="all" dirty="0">
                <a:latin typeface="Bernard MT Condensed" panose="02050806060905020404" pitchFamily="18" charset="0"/>
                <a:ea typeface="+mj-ea"/>
                <a:cs typeface="Times New Roman" panose="02020603050405020304" pitchFamily="18" charset="0"/>
              </a:rPr>
              <a:t>REMERCIEMENTS</a:t>
            </a:r>
          </a:p>
        </p:txBody>
      </p:sp>
      <p:pic>
        <p:nvPicPr>
          <p:cNvPr id="6" name="Image 5" descr="Logo à partir de l'édition 2025.">
            <a:extLst>
              <a:ext uri="{FF2B5EF4-FFF2-40B4-BE49-F238E27FC236}">
                <a16:creationId xmlns:a16="http://schemas.microsoft.com/office/drawing/2014/main" id="{4120BC87-572C-66C0-C2CF-ED9227CACF3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044" y="4120090"/>
            <a:ext cx="6645910" cy="2456815"/>
          </a:xfrm>
          <a:prstGeom prst="rect">
            <a:avLst/>
          </a:prstGeom>
          <a:noFill/>
          <a:ln>
            <a:noFill/>
          </a:ln>
        </p:spPr>
      </p:pic>
    </p:spTree>
    <p:extLst>
      <p:ext uri="{BB962C8B-B14F-4D97-AF65-F5344CB8AC3E}">
        <p14:creationId xmlns:p14="http://schemas.microsoft.com/office/powerpoint/2010/main" val="2897730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A06978-277E-611E-F594-7708CB764F15}"/>
              </a:ext>
            </a:extLst>
          </p:cNvPr>
          <p:cNvSpPr>
            <a:spLocks noGrp="1"/>
          </p:cNvSpPr>
          <p:nvPr>
            <p:ph type="title"/>
          </p:nvPr>
        </p:nvSpPr>
        <p:spPr>
          <a:xfrm>
            <a:off x="685800" y="267287"/>
            <a:ext cx="10820400" cy="633046"/>
          </a:xfrm>
        </p:spPr>
        <p:txBody>
          <a:bodyPr>
            <a:noAutofit/>
          </a:bodyPr>
          <a:lstStyle/>
          <a:p>
            <a:pPr algn="ctr"/>
            <a:r>
              <a:rPr lang="fr-FR" sz="5400" kern="100" dirty="0">
                <a:effectLst/>
                <a:latin typeface="Bernard MT Condensed" panose="02050806060905020404" pitchFamily="18" charset="0"/>
                <a:ea typeface="Aptos" panose="020B0004020202020204" pitchFamily="34" charset="0"/>
                <a:cs typeface="Times New Roman" panose="02020603050405020304" pitchFamily="18" charset="0"/>
              </a:rPr>
              <a:t>HISTOIRE du rugby à XV</a:t>
            </a:r>
            <a:endParaRPr lang="fr-FR" sz="5400" dirty="0">
              <a:latin typeface="Bernard MT Condensed" panose="02050806060905020404" pitchFamily="18" charset="0"/>
            </a:endParaRPr>
          </a:p>
        </p:txBody>
      </p:sp>
      <p:sp>
        <p:nvSpPr>
          <p:cNvPr id="3" name="Espace réservé du contenu 2">
            <a:extLst>
              <a:ext uri="{FF2B5EF4-FFF2-40B4-BE49-F238E27FC236}">
                <a16:creationId xmlns:a16="http://schemas.microsoft.com/office/drawing/2014/main" id="{943616B6-9EB1-35F8-3E98-AF20D21C1493}"/>
              </a:ext>
            </a:extLst>
          </p:cNvPr>
          <p:cNvSpPr>
            <a:spLocks noGrp="1"/>
          </p:cNvSpPr>
          <p:nvPr>
            <p:ph idx="1"/>
          </p:nvPr>
        </p:nvSpPr>
        <p:spPr>
          <a:xfrm>
            <a:off x="685800" y="1041010"/>
            <a:ext cx="10820400" cy="5134707"/>
          </a:xfrm>
        </p:spPr>
        <p:txBody>
          <a:bodyPr>
            <a:normAutofit fontScale="92500" lnSpcReduction="10000"/>
          </a:bodyPr>
          <a:lstStyle/>
          <a:p>
            <a:pPr algn="just">
              <a:lnSpc>
                <a:spcPct val="115000"/>
              </a:lnSpc>
              <a:spcAft>
                <a:spcPts val="800"/>
              </a:spcAft>
            </a:pPr>
            <a:r>
              <a:rPr lang="fr-FR" sz="2400" kern="100" dirty="0">
                <a:effectLst/>
                <a:latin typeface="Calibri" panose="020F0502020204030204" pitchFamily="34" charset="0"/>
                <a:ea typeface="Aptos" panose="020B0004020202020204" pitchFamily="34" charset="0"/>
                <a:cs typeface="Calibri" panose="020F0502020204030204" pitchFamily="34" charset="0"/>
              </a:rPr>
              <a:t>La soule ou </a:t>
            </a:r>
            <a:r>
              <a:rPr lang="fr-FR" sz="2400" kern="100" dirty="0" err="1">
                <a:effectLst/>
                <a:latin typeface="Calibri" panose="020F0502020204030204" pitchFamily="34" charset="0"/>
                <a:ea typeface="Aptos" panose="020B0004020202020204" pitchFamily="34" charset="0"/>
                <a:cs typeface="Calibri" panose="020F0502020204030204" pitchFamily="34" charset="0"/>
              </a:rPr>
              <a:t>sioule</a:t>
            </a:r>
            <a:r>
              <a:rPr lang="fr-FR" sz="2400" kern="100" dirty="0">
                <a:effectLst/>
                <a:latin typeface="Calibri" panose="020F0502020204030204" pitchFamily="34" charset="0"/>
                <a:ea typeface="Aptos" panose="020B0004020202020204" pitchFamily="34" charset="0"/>
                <a:cs typeface="Calibri" panose="020F0502020204030204" pitchFamily="34" charset="0"/>
              </a:rPr>
              <a:t> est l'ancêtre du rugby, c’est un sport très pratiqué en France dès le Moyen Âge. </a:t>
            </a:r>
          </a:p>
          <a:p>
            <a:pPr algn="just">
              <a:lnSpc>
                <a:spcPct val="115000"/>
              </a:lnSpc>
              <a:spcAft>
                <a:spcPts val="800"/>
              </a:spcAft>
            </a:pPr>
            <a:r>
              <a:rPr lang="fr-FR" sz="2400" kern="100" dirty="0">
                <a:effectLst/>
                <a:latin typeface="Calibri" panose="020F0502020204030204" pitchFamily="34" charset="0"/>
                <a:ea typeface="Aptos" panose="020B0004020202020204" pitchFamily="34" charset="0"/>
                <a:cs typeface="Calibri" panose="020F0502020204030204" pitchFamily="34" charset="0"/>
              </a:rPr>
              <a:t>L'</a:t>
            </a:r>
            <a:r>
              <a:rPr lang="fr-FR" sz="2400" b="1" kern="100" dirty="0">
                <a:effectLst/>
                <a:latin typeface="Calibri" panose="020F0502020204030204" pitchFamily="34" charset="0"/>
                <a:ea typeface="Aptos" panose="020B0004020202020204" pitchFamily="34" charset="0"/>
                <a:cs typeface="Calibri" panose="020F0502020204030204" pitchFamily="34" charset="0"/>
              </a:rPr>
              <a:t>histoire du rugby à XV </a:t>
            </a:r>
            <a:r>
              <a:rPr lang="fr-FR" sz="2400" kern="100" dirty="0">
                <a:effectLst/>
                <a:latin typeface="Calibri" panose="020F0502020204030204" pitchFamily="34" charset="0"/>
                <a:ea typeface="Aptos" panose="020B0004020202020204" pitchFamily="34" charset="0"/>
                <a:cs typeface="Calibri" panose="020F0502020204030204" pitchFamily="34" charset="0"/>
              </a:rPr>
              <a:t>commence en 1846 en </a:t>
            </a:r>
            <a:r>
              <a:rPr lang="fr-FR" sz="2400" kern="100" dirty="0">
                <a:latin typeface="Calibri" panose="020F0502020204030204" pitchFamily="34" charset="0"/>
                <a:ea typeface="Aptos" panose="020B0004020202020204" pitchFamily="34" charset="0"/>
                <a:cs typeface="Calibri" panose="020F0502020204030204" pitchFamily="34" charset="0"/>
              </a:rPr>
              <a:t>Angleterre </a:t>
            </a:r>
            <a:r>
              <a:rPr lang="fr-FR" sz="2400" kern="100" dirty="0">
                <a:effectLst/>
                <a:latin typeface="Calibri" panose="020F0502020204030204" pitchFamily="34" charset="0"/>
                <a:ea typeface="Aptos" panose="020B0004020202020204" pitchFamily="34" charset="0"/>
                <a:cs typeface="Calibri" panose="020F0502020204030204" pitchFamily="34" charset="0"/>
              </a:rPr>
              <a:t>à Rugby. </a:t>
            </a:r>
          </a:p>
          <a:p>
            <a:pPr algn="just">
              <a:lnSpc>
                <a:spcPct val="115000"/>
              </a:lnSpc>
              <a:spcAft>
                <a:spcPts val="800"/>
              </a:spcAft>
            </a:pPr>
            <a:r>
              <a:rPr lang="fr-FR" sz="2400" kern="100" dirty="0">
                <a:latin typeface="Calibri" panose="020F0502020204030204" pitchFamily="34" charset="0"/>
                <a:cs typeface="Calibri" panose="020F0502020204030204" pitchFamily="34" charset="0"/>
              </a:rPr>
              <a:t>Une légende raconte qu'à la mi-temps d'une partie de football, William Webb Ellis, élève du collège, s’est saisi du ballon et l’a porté dans ses bras jusque derrière la ligne de but adverse, alors que la tradition était de le pousser du pied. Il invente ainsi un nouveau sport qui deviendra le rugby.</a:t>
            </a:r>
          </a:p>
          <a:p>
            <a:pPr algn="just">
              <a:lnSpc>
                <a:spcPct val="115000"/>
              </a:lnSpc>
              <a:spcAft>
                <a:spcPts val="800"/>
              </a:spcAft>
            </a:pPr>
            <a:r>
              <a:rPr lang="fr-FR" sz="2400" kern="100" dirty="0">
                <a:effectLst/>
                <a:latin typeface="Calibri" panose="020F0502020204030204" pitchFamily="34" charset="0"/>
                <a:ea typeface="Aptos" panose="020B0004020202020204" pitchFamily="34" charset="0"/>
                <a:cs typeface="Calibri" panose="020F0502020204030204" pitchFamily="34" charset="0"/>
              </a:rPr>
              <a:t>Le rugby à XV reste amateur pendant un siècle. </a:t>
            </a:r>
          </a:p>
          <a:p>
            <a:pPr algn="just">
              <a:lnSpc>
                <a:spcPct val="115000"/>
              </a:lnSpc>
              <a:spcAft>
                <a:spcPts val="800"/>
              </a:spcAft>
            </a:pPr>
            <a:r>
              <a:rPr lang="fr-FR" sz="2400" kern="100" dirty="0">
                <a:effectLst/>
                <a:latin typeface="Calibri" panose="020F0502020204030204" pitchFamily="34" charset="0"/>
                <a:ea typeface="Aptos" panose="020B0004020202020204" pitchFamily="34" charset="0"/>
                <a:cs typeface="Calibri" panose="020F0502020204030204" pitchFamily="34" charset="0"/>
              </a:rPr>
              <a:t>Le rugby se développe principalement en Angleterre, Ecosse, Pays de Galles, Irlande, Afrique du Sud, Australie, Nouvelle-Zélande mais aussi en France, en Argentine ou encore au Japon.</a:t>
            </a:r>
          </a:p>
        </p:txBody>
      </p:sp>
      <p:pic>
        <p:nvPicPr>
          <p:cNvPr id="4098" name="Picture 2" descr="undefined">
            <a:extLst>
              <a:ext uri="{FF2B5EF4-FFF2-40B4-BE49-F238E27FC236}">
                <a16:creationId xmlns:a16="http://schemas.microsoft.com/office/drawing/2014/main" id="{9B1C7B66-3E35-D2F9-A998-30801A450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6376" y="1591220"/>
            <a:ext cx="1590968" cy="94147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hotographie en couleurs montrant une statue en bronze représentant un jeune homme courant ballon sous le bras, devant les murs d'un bâtiment en brique.">
            <a:extLst>
              <a:ext uri="{FF2B5EF4-FFF2-40B4-BE49-F238E27FC236}">
                <a16:creationId xmlns:a16="http://schemas.microsoft.com/office/drawing/2014/main" id="{66DA9E88-5FDA-AF52-FE80-4801B5543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3457" y="3711872"/>
            <a:ext cx="842743" cy="1122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63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A02EEC0-7130-4E94-BFE0-3661D36F9F8E}"/>
              </a:ext>
            </a:extLst>
          </p:cNvPr>
          <p:cNvSpPr>
            <a:spLocks noGrp="1"/>
          </p:cNvSpPr>
          <p:nvPr>
            <p:ph idx="1"/>
          </p:nvPr>
        </p:nvSpPr>
        <p:spPr>
          <a:xfrm>
            <a:off x="685800" y="267286"/>
            <a:ext cx="10820400" cy="5951399"/>
          </a:xfrm>
        </p:spPr>
        <p:txBody>
          <a:bodyPr>
            <a:normAutofit/>
          </a:bodyPr>
          <a:lstStyle/>
          <a:p>
            <a:pPr algn="just">
              <a:lnSpc>
                <a:spcPct val="115000"/>
              </a:lnSpc>
              <a:spcAft>
                <a:spcPts val="800"/>
              </a:spcAft>
            </a:pPr>
            <a:r>
              <a:rPr lang="fr-FR" sz="2400" kern="100" dirty="0">
                <a:effectLst/>
                <a:latin typeface="Calibri" panose="020F0502020204030204" pitchFamily="34" charset="0"/>
                <a:ea typeface="Aptos" panose="020B0004020202020204" pitchFamily="34" charset="0"/>
                <a:cs typeface="Times New Roman" panose="02020603050405020304" pitchFamily="18" charset="0"/>
              </a:rPr>
              <a:t>Le </a:t>
            </a:r>
            <a:r>
              <a:rPr lang="fr-FR" sz="2400" b="1" kern="100" dirty="0">
                <a:effectLst/>
                <a:latin typeface="Calibri" panose="020F0502020204030204" pitchFamily="34" charset="0"/>
                <a:ea typeface="Aptos" panose="020B0004020202020204" pitchFamily="34" charset="0"/>
                <a:cs typeface="Times New Roman" panose="02020603050405020304" pitchFamily="18" charset="0"/>
              </a:rPr>
              <a:t>premier match international de rugby à XV </a:t>
            </a:r>
            <a:r>
              <a:rPr lang="fr-FR" sz="2400" kern="100" dirty="0">
                <a:effectLst/>
                <a:latin typeface="Calibri" panose="020F0502020204030204" pitchFamily="34" charset="0"/>
                <a:ea typeface="Aptos" panose="020B0004020202020204" pitchFamily="34" charset="0"/>
                <a:cs typeface="Times New Roman" panose="02020603050405020304" pitchFamily="18" charset="0"/>
              </a:rPr>
              <a:t>se déroule à Edimbourg en 1871, l'Écosse et l'Angleterre s’affrontent.</a:t>
            </a:r>
          </a:p>
          <a:p>
            <a:pPr algn="just">
              <a:lnSpc>
                <a:spcPct val="115000"/>
              </a:lnSpc>
              <a:spcAft>
                <a:spcPts val="800"/>
              </a:spcAft>
            </a:pPr>
            <a:r>
              <a:rPr lang="fr-FR" sz="2400" kern="100" dirty="0">
                <a:effectLst/>
                <a:latin typeface="Calibri" panose="020F0502020204030204" pitchFamily="34" charset="0"/>
                <a:ea typeface="Aptos" panose="020B0004020202020204" pitchFamily="34" charset="0"/>
                <a:cs typeface="Times New Roman" panose="02020603050405020304" pitchFamily="18" charset="0"/>
              </a:rPr>
              <a:t>La </a:t>
            </a:r>
            <a:r>
              <a:rPr lang="fr-FR" sz="2400" b="1" kern="100" dirty="0">
                <a:effectLst/>
                <a:latin typeface="Calibri" panose="020F0502020204030204" pitchFamily="34" charset="0"/>
                <a:ea typeface="Aptos" panose="020B0004020202020204" pitchFamily="34" charset="0"/>
                <a:cs typeface="Times New Roman" panose="02020603050405020304" pitchFamily="18" charset="0"/>
              </a:rPr>
              <a:t>première compétition internationale </a:t>
            </a:r>
            <a:r>
              <a:rPr lang="fr-FR" sz="2400" kern="100" dirty="0">
                <a:effectLst/>
                <a:latin typeface="Calibri" panose="020F0502020204030204" pitchFamily="34" charset="0"/>
                <a:ea typeface="Aptos" panose="020B0004020202020204" pitchFamily="34" charset="0"/>
                <a:cs typeface="Times New Roman" panose="02020603050405020304" pitchFamily="18" charset="0"/>
              </a:rPr>
              <a:t>a lieu en 1882.  </a:t>
            </a:r>
            <a:r>
              <a:rPr lang="fr-FR" sz="2400" kern="100" dirty="0">
                <a:latin typeface="Calibri" panose="020F0502020204030204" pitchFamily="34" charset="0"/>
                <a:ea typeface="Aptos" panose="020B0004020202020204" pitchFamily="34" charset="0"/>
                <a:cs typeface="Times New Roman" panose="02020603050405020304" pitchFamily="18" charset="0"/>
              </a:rPr>
              <a:t>Ce sont </a:t>
            </a:r>
            <a:r>
              <a:rPr lang="fr-FR" sz="2400" kern="100" dirty="0">
                <a:effectLst/>
                <a:latin typeface="Calibri" panose="020F0502020204030204" pitchFamily="34" charset="0"/>
                <a:ea typeface="Aptos" panose="020B0004020202020204" pitchFamily="34" charset="0"/>
                <a:cs typeface="Times New Roman" panose="02020603050405020304" pitchFamily="18" charset="0"/>
              </a:rPr>
              <a:t>quatre nations britanniques qui s’affrontent, auxquelles s'ajoute la France, puis l’Italie, pour constituer ce qui est aujourd'hui le Tournoi des Six Nations. </a:t>
            </a:r>
            <a:endParaRPr lang="fr-FR" sz="2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fr-FR" sz="2400" kern="100" dirty="0">
                <a:effectLst/>
                <a:latin typeface="Calibri" panose="020F0502020204030204" pitchFamily="34" charset="0"/>
                <a:ea typeface="Aptos" panose="020B0004020202020204" pitchFamily="34" charset="0"/>
                <a:cs typeface="Times New Roman" panose="02020603050405020304" pitchFamily="18" charset="0"/>
              </a:rPr>
              <a:t>En 1995, le rugby à XV devient officiellement professionnel. </a:t>
            </a:r>
            <a:endParaRPr lang="fr-FR" sz="2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fr-FR" sz="2400" kern="100" dirty="0">
                <a:effectLst/>
                <a:latin typeface="Calibri" panose="020F0502020204030204" pitchFamily="34" charset="0"/>
                <a:ea typeface="Aptos" panose="020B0004020202020204" pitchFamily="34" charset="0"/>
                <a:cs typeface="Times New Roman" panose="02020603050405020304" pitchFamily="18" charset="0"/>
              </a:rPr>
              <a:t>Le rugby à XV est présent aux Jeux Olympiques d’été avec un tournoi masculin </a:t>
            </a:r>
            <a:r>
              <a:rPr lang="fr-FR" sz="2400" kern="100" dirty="0">
                <a:latin typeface="Calibri" panose="020F0502020204030204" pitchFamily="34" charset="0"/>
                <a:ea typeface="Aptos" panose="020B0004020202020204" pitchFamily="34" charset="0"/>
                <a:cs typeface="Times New Roman" panose="02020603050405020304" pitchFamily="18" charset="0"/>
              </a:rPr>
              <a:t>de</a:t>
            </a:r>
            <a:r>
              <a:rPr lang="fr-FR" sz="2400" kern="100" dirty="0">
                <a:effectLst/>
                <a:latin typeface="Calibri" panose="020F0502020204030204" pitchFamily="34" charset="0"/>
                <a:ea typeface="Aptos" panose="020B0004020202020204" pitchFamily="34" charset="0"/>
                <a:cs typeface="Times New Roman" panose="02020603050405020304" pitchFamily="18" charset="0"/>
              </a:rPr>
              <a:t> 1900 à 1924, avant de disparaître (problèmes d’organisation et incidents durant la finale). À partir de 2016, le</a:t>
            </a:r>
            <a:r>
              <a:rPr lang="fr-FR" sz="2400" kern="100" dirty="0">
                <a:latin typeface="Calibri" panose="020F0502020204030204" pitchFamily="34" charset="0"/>
                <a:ea typeface="Aptos" panose="020B0004020202020204" pitchFamily="34" charset="0"/>
                <a:cs typeface="Times New Roman" panose="02020603050405020304" pitchFamily="18" charset="0"/>
              </a:rPr>
              <a:t> rugby à 7</a:t>
            </a:r>
            <a:r>
              <a:rPr lang="fr-FR" sz="2400" kern="100" dirty="0">
                <a:effectLst/>
                <a:latin typeface="Calibri" panose="020F0502020204030204" pitchFamily="34" charset="0"/>
                <a:ea typeface="Aptos" panose="020B0004020202020204" pitchFamily="34" charset="0"/>
                <a:cs typeface="Times New Roman" panose="02020603050405020304" pitchFamily="18" charset="0"/>
              </a:rPr>
              <a:t> est inscrit dans les programmes olympiques avec un tournoi féminin et un tournoi masculin.</a:t>
            </a:r>
            <a:endParaRPr lang="fr-FR"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1163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611174-492F-FAF5-70C0-53A81AEFC789}"/>
              </a:ext>
            </a:extLst>
          </p:cNvPr>
          <p:cNvSpPr>
            <a:spLocks noGrp="1"/>
          </p:cNvSpPr>
          <p:nvPr>
            <p:ph type="title"/>
          </p:nvPr>
        </p:nvSpPr>
        <p:spPr>
          <a:xfrm>
            <a:off x="464234" y="159463"/>
            <a:ext cx="11352627" cy="642395"/>
          </a:xfrm>
        </p:spPr>
        <p:txBody>
          <a:bodyPr>
            <a:normAutofit fontScale="90000"/>
          </a:bodyPr>
          <a:lstStyle/>
          <a:p>
            <a:pPr algn="ctr"/>
            <a:r>
              <a:rPr lang="fr-FR" sz="5400" kern="100" dirty="0">
                <a:latin typeface="Bernard MT Condensed" panose="02050806060905020404" pitchFamily="18" charset="0"/>
                <a:cs typeface="Times New Roman" panose="02020603050405020304" pitchFamily="18" charset="0"/>
              </a:rPr>
              <a:t>HISTOIRE DU tournoi ET REGLEMENT</a:t>
            </a:r>
          </a:p>
        </p:txBody>
      </p:sp>
      <p:sp>
        <p:nvSpPr>
          <p:cNvPr id="4" name="Espace réservé du contenu 3">
            <a:extLst>
              <a:ext uri="{FF2B5EF4-FFF2-40B4-BE49-F238E27FC236}">
                <a16:creationId xmlns:a16="http://schemas.microsoft.com/office/drawing/2014/main" id="{C26A2EFD-7D1E-5F8A-0EEB-7246EE27165C}"/>
              </a:ext>
            </a:extLst>
          </p:cNvPr>
          <p:cNvSpPr>
            <a:spLocks noGrp="1"/>
          </p:cNvSpPr>
          <p:nvPr>
            <p:ph idx="1"/>
          </p:nvPr>
        </p:nvSpPr>
        <p:spPr>
          <a:xfrm>
            <a:off x="685800" y="914400"/>
            <a:ext cx="10820400" cy="5304285"/>
          </a:xfrm>
        </p:spPr>
        <p:txBody>
          <a:bodyPr>
            <a:normAutofit fontScale="92500"/>
          </a:bodyPr>
          <a:lstStyle/>
          <a:p>
            <a:pPr algn="just">
              <a:spcBef>
                <a:spcPts val="600"/>
              </a:spcBef>
              <a:spcAft>
                <a:spcPts val="1200"/>
              </a:spcAft>
            </a:pPr>
            <a:r>
              <a:rPr lang="fr-FR" sz="2800" dirty="0">
                <a:effectLst/>
                <a:latin typeface="Calibri" panose="020F0502020204030204" pitchFamily="34" charset="0"/>
                <a:ea typeface="Times New Roman" panose="02020603050405020304" pitchFamily="18" charset="0"/>
              </a:rPr>
              <a:t>Le </a:t>
            </a:r>
            <a:r>
              <a:rPr lang="fr-FR" sz="2800" b="1" dirty="0">
                <a:effectLst/>
                <a:latin typeface="Calibri" panose="020F0502020204030204" pitchFamily="34" charset="0"/>
                <a:ea typeface="Times New Roman" panose="02020603050405020304" pitchFamily="18" charset="0"/>
              </a:rPr>
              <a:t>Tournoi des Six Nations</a:t>
            </a:r>
            <a:r>
              <a:rPr lang="fr-FR" sz="2800" dirty="0">
                <a:effectLst/>
                <a:latin typeface="Calibri" panose="020F0502020204030204" pitchFamily="34" charset="0"/>
                <a:ea typeface="Times New Roman" panose="02020603050405020304" pitchFamily="18" charset="0"/>
              </a:rPr>
              <a:t> est une compétition de rugby à XV, disputée chaque année en février et mars par les équipes masculines et féminines d</a:t>
            </a:r>
            <a:r>
              <a:rPr lang="fr-FR" sz="2800" dirty="0">
                <a:effectLst/>
                <a:latin typeface="Calibri" panose="020F0502020204030204" pitchFamily="34" charset="0"/>
                <a:ea typeface="Times New Roman" panose="02020603050405020304" pitchFamily="18" charset="0"/>
                <a:hlinkClick r:id="rId2" tooltip="Angleterre">
                  <a:extLst>
                    <a:ext uri="{A12FA001-AC4F-418D-AE19-62706E023703}">
                      <ahyp:hlinkClr xmlns:ahyp="http://schemas.microsoft.com/office/drawing/2018/hyperlinkcolor" val="tx"/>
                    </a:ext>
                  </a:extLst>
                </a:hlinkClick>
              </a:rPr>
              <a:t>’</a:t>
            </a:r>
            <a:r>
              <a:rPr lang="fr-FR" sz="2800" dirty="0">
                <a:effectLst/>
                <a:latin typeface="Calibri" panose="020F0502020204030204" pitchFamily="34" charset="0"/>
                <a:ea typeface="Times New Roman" panose="02020603050405020304" pitchFamily="18" charset="0"/>
              </a:rPr>
              <a:t>Angleterre, d</a:t>
            </a:r>
            <a:r>
              <a:rPr lang="fr-FR" sz="2800" dirty="0">
                <a:latin typeface="Calibri" panose="020F0502020204030204" pitchFamily="34" charset="0"/>
                <a:ea typeface="Times New Roman" panose="02020603050405020304" pitchFamily="18" charset="0"/>
              </a:rPr>
              <a:t>’Ecosse, de France, du Pays de Galles, d’Irlande et d’Italie. </a:t>
            </a:r>
            <a:endParaRPr lang="fr-FR" sz="2800" dirty="0">
              <a:effectLst/>
              <a:latin typeface="Times New Roman" panose="02020603050405020304" pitchFamily="18" charset="0"/>
              <a:ea typeface="Times New Roman" panose="02020603050405020304" pitchFamily="18" charset="0"/>
            </a:endParaRPr>
          </a:p>
          <a:p>
            <a:pPr algn="just">
              <a:spcBef>
                <a:spcPts val="600"/>
              </a:spcBef>
              <a:spcAft>
                <a:spcPts val="1200"/>
              </a:spcAft>
            </a:pPr>
            <a:r>
              <a:rPr lang="fr-FR" sz="2800" dirty="0">
                <a:effectLst/>
                <a:latin typeface="Calibri" panose="020F0502020204030204" pitchFamily="34" charset="0"/>
                <a:ea typeface="Times New Roman" panose="02020603050405020304" pitchFamily="18" charset="0"/>
              </a:rPr>
              <a:t>Au départ, seules les 4 nations des Iles Britanniques s’affrontaient, c’est le premier tournoi international de rugby à XV qui s’appelait Le </a:t>
            </a:r>
            <a:r>
              <a:rPr lang="fr-FR" sz="2800" i="1" dirty="0">
                <a:effectLst/>
                <a:latin typeface="Calibri" panose="020F0502020204030204" pitchFamily="34" charset="0"/>
                <a:ea typeface="Times New Roman" panose="02020603050405020304" pitchFamily="18" charset="0"/>
              </a:rPr>
              <a:t>Home Nations </a:t>
            </a:r>
            <a:r>
              <a:rPr lang="fr-FR" sz="2800" i="1" dirty="0" err="1">
                <a:effectLst/>
                <a:latin typeface="Calibri" panose="020F0502020204030204" pitchFamily="34" charset="0"/>
                <a:ea typeface="Times New Roman" panose="02020603050405020304" pitchFamily="18" charset="0"/>
              </a:rPr>
              <a:t>Championship</a:t>
            </a:r>
            <a:r>
              <a:rPr lang="fr-FR" sz="2800" dirty="0">
                <a:effectLst/>
                <a:latin typeface="Calibri" panose="020F0502020204030204" pitchFamily="34" charset="0"/>
                <a:ea typeface="Times New Roman" panose="02020603050405020304" pitchFamily="18" charset="0"/>
              </a:rPr>
              <a:t>. La France est admise en </a:t>
            </a:r>
            <a:r>
              <a:rPr lang="fr-FR" sz="2800" dirty="0">
                <a:latin typeface="Calibri" panose="020F0502020204030204" pitchFamily="34" charset="0"/>
                <a:ea typeface="Times New Roman" panose="02020603050405020304" pitchFamily="18" charset="0"/>
              </a:rPr>
              <a:t>1910</a:t>
            </a:r>
            <a:r>
              <a:rPr lang="fr-FR" sz="2800" dirty="0">
                <a:effectLst/>
                <a:latin typeface="Calibri" panose="020F0502020204030204" pitchFamily="34" charset="0"/>
                <a:ea typeface="Times New Roman" panose="02020603050405020304" pitchFamily="18" charset="0"/>
              </a:rPr>
              <a:t> et l'Italie en </a:t>
            </a:r>
            <a:r>
              <a:rPr lang="fr-FR" sz="2800" dirty="0">
                <a:latin typeface="Calibri" panose="020F0502020204030204" pitchFamily="34" charset="0"/>
                <a:ea typeface="Times New Roman" panose="02020603050405020304" pitchFamily="18" charset="0"/>
              </a:rPr>
              <a:t>2000</a:t>
            </a:r>
            <a:r>
              <a:rPr lang="fr-FR" sz="2800" dirty="0">
                <a:effectLst/>
                <a:latin typeface="Calibri" panose="020F0502020204030204" pitchFamily="34" charset="0"/>
                <a:ea typeface="Times New Roman" panose="02020603050405020304" pitchFamily="18" charset="0"/>
              </a:rPr>
              <a:t>.</a:t>
            </a:r>
            <a:endParaRPr lang="fr-FR" sz="2800" dirty="0">
              <a:effectLst/>
              <a:latin typeface="Times New Roman" panose="02020603050405020304" pitchFamily="18" charset="0"/>
              <a:ea typeface="Times New Roman" panose="02020603050405020304" pitchFamily="18" charset="0"/>
            </a:endParaRPr>
          </a:p>
          <a:p>
            <a:pPr algn="just">
              <a:spcBef>
                <a:spcPts val="600"/>
              </a:spcBef>
              <a:spcAft>
                <a:spcPts val="1200"/>
              </a:spcAft>
            </a:pPr>
            <a:r>
              <a:rPr lang="fr-FR" sz="2800" dirty="0">
                <a:effectLst/>
                <a:latin typeface="Calibri" panose="020F0502020204030204" pitchFamily="34" charset="0"/>
                <a:ea typeface="Times New Roman" panose="02020603050405020304" pitchFamily="18" charset="0"/>
              </a:rPr>
              <a:t>Le vainqueur de l’épreuve réalise </a:t>
            </a:r>
            <a:r>
              <a:rPr lang="fr-FR" sz="2800" b="1" u="sng" dirty="0">
                <a:effectLst/>
                <a:latin typeface="Calibri" panose="020F0502020204030204" pitchFamily="34" charset="0"/>
                <a:ea typeface="Times New Roman" panose="02020603050405020304" pitchFamily="18" charset="0"/>
              </a:rPr>
              <a:t>un Grand Chelem </a:t>
            </a:r>
            <a:r>
              <a:rPr lang="fr-FR" sz="2800" dirty="0">
                <a:effectLst/>
                <a:latin typeface="Calibri" panose="020F0502020204030204" pitchFamily="34" charset="0"/>
                <a:ea typeface="Times New Roman" panose="02020603050405020304" pitchFamily="18" charset="0"/>
              </a:rPr>
              <a:t>lorsqu’il a battu toutes les autres équipes du Tournoi. </a:t>
            </a:r>
          </a:p>
          <a:p>
            <a:pPr algn="just">
              <a:spcBef>
                <a:spcPts val="600"/>
              </a:spcBef>
              <a:spcAft>
                <a:spcPts val="1200"/>
              </a:spcAft>
            </a:pPr>
            <a:r>
              <a:rPr lang="fr-FR" sz="2800" dirty="0">
                <a:effectLst/>
                <a:latin typeface="Calibri" panose="020F0502020204030204" pitchFamily="34" charset="0"/>
                <a:ea typeface="Times New Roman" panose="02020603050405020304" pitchFamily="18" charset="0"/>
              </a:rPr>
              <a:t>L’équipe ayant perdu tous ses matchs reçoit une récompense virtuelle : </a:t>
            </a:r>
            <a:r>
              <a:rPr lang="fr-FR" sz="2800" b="1" u="sng" dirty="0">
                <a:effectLst/>
                <a:latin typeface="Calibri" panose="020F0502020204030204" pitchFamily="34" charset="0"/>
                <a:ea typeface="Times New Roman" panose="02020603050405020304" pitchFamily="18" charset="0"/>
              </a:rPr>
              <a:t>la cuillère </a:t>
            </a:r>
            <a:r>
              <a:rPr lang="fr-FR" sz="2800" b="1" u="sng" dirty="0">
                <a:latin typeface="Calibri" panose="020F0502020204030204" pitchFamily="34" charset="0"/>
                <a:ea typeface="Times New Roman" panose="02020603050405020304" pitchFamily="18" charset="0"/>
              </a:rPr>
              <a:t>de</a:t>
            </a:r>
            <a:r>
              <a:rPr lang="fr-FR" sz="2800" b="1" u="sng" dirty="0">
                <a:effectLst/>
                <a:latin typeface="Calibri" panose="020F0502020204030204" pitchFamily="34" charset="0"/>
                <a:ea typeface="Times New Roman" panose="02020603050405020304" pitchFamily="18" charset="0"/>
              </a:rPr>
              <a:t> bois.</a:t>
            </a:r>
          </a:p>
          <a:p>
            <a:pPr algn="just">
              <a:spcBef>
                <a:spcPts val="600"/>
              </a:spcBef>
              <a:spcAft>
                <a:spcPts val="1200"/>
              </a:spcAft>
            </a:pPr>
            <a:r>
              <a:rPr lang="fr-FR" sz="2800" dirty="0">
                <a:effectLst/>
                <a:latin typeface="Calibri" panose="020F0502020204030204" pitchFamily="34" charset="0"/>
                <a:ea typeface="Times New Roman" panose="02020603050405020304" pitchFamily="18" charset="0"/>
              </a:rPr>
              <a:t>Il existe également une version féminine du Tournoi des Six Nations depuis 1996 et une version junior pour les moins de 20 ans depuis 2008.</a:t>
            </a:r>
            <a:endParaRPr lang="fr-FR"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9665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79484C-37D5-50CF-04B8-B5B91F2AE34F}"/>
              </a:ext>
            </a:extLst>
          </p:cNvPr>
          <p:cNvSpPr>
            <a:spLocks noGrp="1"/>
          </p:cNvSpPr>
          <p:nvPr>
            <p:ph type="title"/>
          </p:nvPr>
        </p:nvSpPr>
        <p:spPr>
          <a:xfrm>
            <a:off x="1046284" y="135675"/>
            <a:ext cx="10099431" cy="501719"/>
          </a:xfrm>
        </p:spPr>
        <p:txBody>
          <a:bodyPr>
            <a:noAutofit/>
          </a:bodyPr>
          <a:lstStyle/>
          <a:p>
            <a:pPr algn="ctr"/>
            <a:r>
              <a:rPr lang="fr-FR" sz="2800" u="sng" cap="none" dirty="0">
                <a:latin typeface="Calibri" panose="020F0502020204030204" pitchFamily="34" charset="0"/>
                <a:cs typeface="Calibri" panose="020F0502020204030204" pitchFamily="34" charset="0"/>
              </a:rPr>
              <a:t>Carte des 6 nations qui participent au tournoi</a:t>
            </a:r>
          </a:p>
        </p:txBody>
      </p:sp>
      <p:pic>
        <p:nvPicPr>
          <p:cNvPr id="4" name="Image 3" descr="undefined">
            <a:extLst>
              <a:ext uri="{FF2B5EF4-FFF2-40B4-BE49-F238E27FC236}">
                <a16:creationId xmlns:a16="http://schemas.microsoft.com/office/drawing/2014/main" id="{39125A0C-AA72-DF6B-98F0-5921E856BF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41784" y="768350"/>
            <a:ext cx="5486400" cy="6089650"/>
          </a:xfrm>
          <a:prstGeom prst="rect">
            <a:avLst/>
          </a:prstGeom>
          <a:noFill/>
          <a:ln>
            <a:noFill/>
          </a:ln>
        </p:spPr>
      </p:pic>
      <p:cxnSp>
        <p:nvCxnSpPr>
          <p:cNvPr id="6" name="Connecteur droit avec flèche 5">
            <a:extLst>
              <a:ext uri="{FF2B5EF4-FFF2-40B4-BE49-F238E27FC236}">
                <a16:creationId xmlns:a16="http://schemas.microsoft.com/office/drawing/2014/main" id="{3E47C834-1709-B8CF-B4A2-5FBA317034C8}"/>
              </a:ext>
            </a:extLst>
          </p:cNvPr>
          <p:cNvCxnSpPr/>
          <p:nvPr/>
        </p:nvCxnSpPr>
        <p:spPr>
          <a:xfrm>
            <a:off x="2039815" y="2194560"/>
            <a:ext cx="2152357" cy="2813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3EBC8575-72B9-C4E7-20D6-AE402024D84E}"/>
              </a:ext>
            </a:extLst>
          </p:cNvPr>
          <p:cNvCxnSpPr>
            <a:cxnSpLocks/>
          </p:cNvCxnSpPr>
          <p:nvPr/>
        </p:nvCxnSpPr>
        <p:spPr>
          <a:xfrm flipV="1">
            <a:off x="2039815" y="2883877"/>
            <a:ext cx="2799471" cy="9292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12F7AE88-BD37-918F-F207-E4F40D446BB7}"/>
              </a:ext>
            </a:extLst>
          </p:cNvPr>
          <p:cNvCxnSpPr/>
          <p:nvPr/>
        </p:nvCxnSpPr>
        <p:spPr>
          <a:xfrm flipH="1">
            <a:off x="5781822" y="2940148"/>
            <a:ext cx="4178104" cy="12621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10F75C45-302E-0AE5-B15E-AAFD7A30C14D}"/>
              </a:ext>
            </a:extLst>
          </p:cNvPr>
          <p:cNvCxnSpPr/>
          <p:nvPr/>
        </p:nvCxnSpPr>
        <p:spPr>
          <a:xfrm flipH="1">
            <a:off x="7469945" y="4965895"/>
            <a:ext cx="2063260" cy="3657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1101D5CD-7D5B-7A94-78DC-5EC8BF6D60F9}"/>
              </a:ext>
            </a:extLst>
          </p:cNvPr>
          <p:cNvCxnSpPr>
            <a:cxnSpLocks/>
          </p:cNvCxnSpPr>
          <p:nvPr/>
        </p:nvCxnSpPr>
        <p:spPr>
          <a:xfrm>
            <a:off x="2039815" y="1196841"/>
            <a:ext cx="2799471" cy="4745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82D8DAF8-FC48-C830-B2BD-F86466DE563B}"/>
              </a:ext>
            </a:extLst>
          </p:cNvPr>
          <p:cNvCxnSpPr/>
          <p:nvPr/>
        </p:nvCxnSpPr>
        <p:spPr>
          <a:xfrm flipV="1">
            <a:off x="2039815" y="3052689"/>
            <a:ext cx="3179299" cy="22789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E55F2C56-0B3E-AB72-7B8D-213D07096F3D}"/>
              </a:ext>
            </a:extLst>
          </p:cNvPr>
          <p:cNvSpPr txBox="1"/>
          <p:nvPr/>
        </p:nvSpPr>
        <p:spPr>
          <a:xfrm>
            <a:off x="745587" y="2018713"/>
            <a:ext cx="1294228" cy="369332"/>
          </a:xfrm>
          <a:prstGeom prst="rect">
            <a:avLst/>
          </a:prstGeom>
          <a:noFill/>
        </p:spPr>
        <p:txBody>
          <a:bodyPr wrap="square" rtlCol="0">
            <a:spAutoFit/>
          </a:bodyPr>
          <a:lstStyle/>
          <a:p>
            <a:r>
              <a:rPr lang="fr-FR" dirty="0"/>
              <a:t>L’Irlande</a:t>
            </a:r>
          </a:p>
        </p:txBody>
      </p:sp>
      <p:sp>
        <p:nvSpPr>
          <p:cNvPr id="20" name="ZoneTexte 19">
            <a:extLst>
              <a:ext uri="{FF2B5EF4-FFF2-40B4-BE49-F238E27FC236}">
                <a16:creationId xmlns:a16="http://schemas.microsoft.com/office/drawing/2014/main" id="{4521DE77-87C6-46A3-6E8C-C000CA707FED}"/>
              </a:ext>
            </a:extLst>
          </p:cNvPr>
          <p:cNvSpPr txBox="1"/>
          <p:nvPr/>
        </p:nvSpPr>
        <p:spPr>
          <a:xfrm>
            <a:off x="773722" y="1064773"/>
            <a:ext cx="1294228" cy="369332"/>
          </a:xfrm>
          <a:prstGeom prst="rect">
            <a:avLst/>
          </a:prstGeom>
          <a:noFill/>
        </p:spPr>
        <p:txBody>
          <a:bodyPr wrap="square" rtlCol="0">
            <a:spAutoFit/>
          </a:bodyPr>
          <a:lstStyle/>
          <a:p>
            <a:r>
              <a:rPr lang="fr-FR" dirty="0"/>
              <a:t>L’Ecosse</a:t>
            </a:r>
          </a:p>
        </p:txBody>
      </p:sp>
      <p:sp>
        <p:nvSpPr>
          <p:cNvPr id="21" name="ZoneTexte 20">
            <a:extLst>
              <a:ext uri="{FF2B5EF4-FFF2-40B4-BE49-F238E27FC236}">
                <a16:creationId xmlns:a16="http://schemas.microsoft.com/office/drawing/2014/main" id="{C8BB1DAF-DE6E-FF23-D102-2978FA91FFCE}"/>
              </a:ext>
            </a:extLst>
          </p:cNvPr>
          <p:cNvSpPr txBox="1"/>
          <p:nvPr/>
        </p:nvSpPr>
        <p:spPr>
          <a:xfrm>
            <a:off x="829993" y="3743450"/>
            <a:ext cx="1294228" cy="646331"/>
          </a:xfrm>
          <a:prstGeom prst="rect">
            <a:avLst/>
          </a:prstGeom>
          <a:noFill/>
        </p:spPr>
        <p:txBody>
          <a:bodyPr wrap="square" rtlCol="0">
            <a:spAutoFit/>
          </a:bodyPr>
          <a:lstStyle/>
          <a:p>
            <a:r>
              <a:rPr lang="fr-FR" dirty="0"/>
              <a:t>Le Pays de Galles</a:t>
            </a:r>
          </a:p>
        </p:txBody>
      </p:sp>
      <p:sp>
        <p:nvSpPr>
          <p:cNvPr id="22" name="ZoneTexte 21">
            <a:extLst>
              <a:ext uri="{FF2B5EF4-FFF2-40B4-BE49-F238E27FC236}">
                <a16:creationId xmlns:a16="http://schemas.microsoft.com/office/drawing/2014/main" id="{E500E044-059D-FAA3-2A71-315F14B66888}"/>
              </a:ext>
            </a:extLst>
          </p:cNvPr>
          <p:cNvSpPr txBox="1"/>
          <p:nvPr/>
        </p:nvSpPr>
        <p:spPr>
          <a:xfrm>
            <a:off x="422031" y="5249354"/>
            <a:ext cx="1645919" cy="369332"/>
          </a:xfrm>
          <a:prstGeom prst="rect">
            <a:avLst/>
          </a:prstGeom>
          <a:noFill/>
        </p:spPr>
        <p:txBody>
          <a:bodyPr wrap="square" rtlCol="0">
            <a:spAutoFit/>
          </a:bodyPr>
          <a:lstStyle/>
          <a:p>
            <a:r>
              <a:rPr lang="fr-FR" dirty="0"/>
              <a:t>L’Angleterre</a:t>
            </a:r>
          </a:p>
        </p:txBody>
      </p:sp>
      <p:sp>
        <p:nvSpPr>
          <p:cNvPr id="23" name="ZoneTexte 22">
            <a:extLst>
              <a:ext uri="{FF2B5EF4-FFF2-40B4-BE49-F238E27FC236}">
                <a16:creationId xmlns:a16="http://schemas.microsoft.com/office/drawing/2014/main" id="{8E322477-E84D-659E-15C1-AF6DDC87BDB4}"/>
              </a:ext>
            </a:extLst>
          </p:cNvPr>
          <p:cNvSpPr txBox="1"/>
          <p:nvPr/>
        </p:nvSpPr>
        <p:spPr>
          <a:xfrm>
            <a:off x="10044332" y="2683357"/>
            <a:ext cx="1294228" cy="369332"/>
          </a:xfrm>
          <a:prstGeom prst="rect">
            <a:avLst/>
          </a:prstGeom>
          <a:noFill/>
        </p:spPr>
        <p:txBody>
          <a:bodyPr wrap="square" rtlCol="0">
            <a:spAutoFit/>
          </a:bodyPr>
          <a:lstStyle/>
          <a:p>
            <a:r>
              <a:rPr lang="fr-FR" dirty="0"/>
              <a:t>La France</a:t>
            </a:r>
          </a:p>
        </p:txBody>
      </p:sp>
      <p:sp>
        <p:nvSpPr>
          <p:cNvPr id="24" name="ZoneTexte 23">
            <a:extLst>
              <a:ext uri="{FF2B5EF4-FFF2-40B4-BE49-F238E27FC236}">
                <a16:creationId xmlns:a16="http://schemas.microsoft.com/office/drawing/2014/main" id="{ADCFC7CC-9323-9422-38DB-009B326FC905}"/>
              </a:ext>
            </a:extLst>
          </p:cNvPr>
          <p:cNvSpPr txBox="1"/>
          <p:nvPr/>
        </p:nvSpPr>
        <p:spPr>
          <a:xfrm>
            <a:off x="9573064" y="4715897"/>
            <a:ext cx="977705" cy="369332"/>
          </a:xfrm>
          <a:prstGeom prst="rect">
            <a:avLst/>
          </a:prstGeom>
          <a:noFill/>
        </p:spPr>
        <p:txBody>
          <a:bodyPr wrap="square" rtlCol="0">
            <a:spAutoFit/>
          </a:bodyPr>
          <a:lstStyle/>
          <a:p>
            <a:r>
              <a:rPr lang="fr-FR" dirty="0"/>
              <a:t>L’Italie</a:t>
            </a:r>
          </a:p>
        </p:txBody>
      </p:sp>
    </p:spTree>
    <p:extLst>
      <p:ext uri="{BB962C8B-B14F-4D97-AF65-F5344CB8AC3E}">
        <p14:creationId xmlns:p14="http://schemas.microsoft.com/office/powerpoint/2010/main" val="4080621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C59859-0260-C3A4-F234-3F8D6CCDE038}"/>
              </a:ext>
            </a:extLst>
          </p:cNvPr>
          <p:cNvSpPr>
            <a:spLocks noGrp="1"/>
          </p:cNvSpPr>
          <p:nvPr>
            <p:ph type="title"/>
          </p:nvPr>
        </p:nvSpPr>
        <p:spPr>
          <a:xfrm>
            <a:off x="3792875" y="32868"/>
            <a:ext cx="3797105" cy="1293028"/>
          </a:xfrm>
        </p:spPr>
        <p:txBody>
          <a:bodyPr/>
          <a:lstStyle/>
          <a:p>
            <a:r>
              <a:rPr lang="fr-FR" b="1" kern="100" dirty="0">
                <a:effectLst/>
                <a:latin typeface="Arial" panose="020B0604020202020204" pitchFamily="34" charset="0"/>
                <a:ea typeface="Aptos" panose="020B0004020202020204" pitchFamily="34" charset="0"/>
                <a:cs typeface="Times New Roman" panose="02020603050405020304" pitchFamily="18" charset="0"/>
              </a:rPr>
              <a:t>ANGLETERRE  </a:t>
            </a:r>
            <a:endParaRPr lang="fr-FR" dirty="0"/>
          </a:p>
        </p:txBody>
      </p:sp>
      <p:pic>
        <p:nvPicPr>
          <p:cNvPr id="5124" name="Picture 4" descr="Drapeau de Angleterre">
            <a:extLst>
              <a:ext uri="{FF2B5EF4-FFF2-40B4-BE49-F238E27FC236}">
                <a16:creationId xmlns:a16="http://schemas.microsoft.com/office/drawing/2014/main" id="{CFE15154-2AC1-0AEA-F9C0-3F4FADEF19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5066" y="125084"/>
            <a:ext cx="1946031" cy="116875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descr="Who Will Be Top Point Scorer At The Rugby World Cup? - Rugby World">
            <a:extLst>
              <a:ext uri="{FF2B5EF4-FFF2-40B4-BE49-F238E27FC236}">
                <a16:creationId xmlns:a16="http://schemas.microsoft.com/office/drawing/2014/main" id="{C3D730D6-7A33-D6FB-734E-D70F340A6FC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22291" y="1314987"/>
            <a:ext cx="2769870" cy="2078990"/>
          </a:xfrm>
          <a:prstGeom prst="rect">
            <a:avLst/>
          </a:prstGeom>
          <a:noFill/>
          <a:ln>
            <a:noFill/>
          </a:ln>
        </p:spPr>
      </p:pic>
      <p:sp>
        <p:nvSpPr>
          <p:cNvPr id="8" name="ZoneTexte 7">
            <a:extLst>
              <a:ext uri="{FF2B5EF4-FFF2-40B4-BE49-F238E27FC236}">
                <a16:creationId xmlns:a16="http://schemas.microsoft.com/office/drawing/2014/main" id="{2F54666E-8E8F-D65E-E410-94698EE62125}"/>
              </a:ext>
            </a:extLst>
          </p:cNvPr>
          <p:cNvSpPr txBox="1"/>
          <p:nvPr/>
        </p:nvSpPr>
        <p:spPr>
          <a:xfrm>
            <a:off x="154745" y="3405136"/>
            <a:ext cx="5104962" cy="369332"/>
          </a:xfrm>
          <a:prstGeom prst="rect">
            <a:avLst/>
          </a:prstGeom>
          <a:noFill/>
        </p:spPr>
        <p:txBody>
          <a:bodyPr wrap="square" rtlCol="0">
            <a:spAutoFit/>
          </a:bodyPr>
          <a:lstStyle/>
          <a:p>
            <a:r>
              <a:rPr lang="fr-FR" sz="1800" b="1" dirty="0">
                <a:effectLst/>
                <a:latin typeface="Calibri" panose="020F0502020204030204" pitchFamily="34" charset="0"/>
                <a:ea typeface="Aptos" panose="020B0004020202020204" pitchFamily="34" charset="0"/>
              </a:rPr>
              <a:t>Maillot blanc, short blanc, chaussettes bleu marine</a:t>
            </a:r>
            <a:endParaRPr lang="fr-FR" dirty="0"/>
          </a:p>
        </p:txBody>
      </p:sp>
      <p:pic>
        <p:nvPicPr>
          <p:cNvPr id="9" name="Image 8" descr="Résultat d’images pour stade twickenham rugby">
            <a:extLst>
              <a:ext uri="{FF2B5EF4-FFF2-40B4-BE49-F238E27FC236}">
                <a16:creationId xmlns:a16="http://schemas.microsoft.com/office/drawing/2014/main" id="{7505C038-38AE-6971-B78B-23481F71175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1428" y="4046000"/>
            <a:ext cx="2821670" cy="1955463"/>
          </a:xfrm>
          <a:prstGeom prst="rect">
            <a:avLst/>
          </a:prstGeom>
          <a:noFill/>
          <a:ln>
            <a:noFill/>
          </a:ln>
        </p:spPr>
      </p:pic>
      <p:sp>
        <p:nvSpPr>
          <p:cNvPr id="10" name="ZoneTexte 9">
            <a:extLst>
              <a:ext uri="{FF2B5EF4-FFF2-40B4-BE49-F238E27FC236}">
                <a16:creationId xmlns:a16="http://schemas.microsoft.com/office/drawing/2014/main" id="{4E855943-446F-8B6A-5292-C269F3847481}"/>
              </a:ext>
            </a:extLst>
          </p:cNvPr>
          <p:cNvSpPr txBox="1"/>
          <p:nvPr/>
        </p:nvSpPr>
        <p:spPr>
          <a:xfrm>
            <a:off x="251428" y="6031330"/>
            <a:ext cx="5304618" cy="369332"/>
          </a:xfrm>
          <a:prstGeom prst="rect">
            <a:avLst/>
          </a:prstGeom>
          <a:noFill/>
        </p:spPr>
        <p:txBody>
          <a:bodyPr wrap="square" rtlCol="0">
            <a:spAutoFit/>
          </a:bodyPr>
          <a:lstStyle/>
          <a:p>
            <a:r>
              <a:rPr lang="fr-FR" b="1" dirty="0">
                <a:latin typeface="Calibri" panose="020F0502020204030204" pitchFamily="34" charset="0"/>
              </a:rPr>
              <a:t>Stade accueillant le tournoi: Twickenham à Londres</a:t>
            </a:r>
          </a:p>
        </p:txBody>
      </p:sp>
      <p:pic>
        <p:nvPicPr>
          <p:cNvPr id="11" name="Image 10" descr="Résultat d’images pour symbole angleterre rugby tournoi des  nations">
            <a:extLst>
              <a:ext uri="{FF2B5EF4-FFF2-40B4-BE49-F238E27FC236}">
                <a16:creationId xmlns:a16="http://schemas.microsoft.com/office/drawing/2014/main" id="{FDAFD7DB-3A31-68EA-CCDE-46C4B60EAC9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29953" y="1687195"/>
            <a:ext cx="1741805" cy="1741805"/>
          </a:xfrm>
          <a:prstGeom prst="rect">
            <a:avLst/>
          </a:prstGeom>
          <a:noFill/>
          <a:ln>
            <a:noFill/>
          </a:ln>
        </p:spPr>
      </p:pic>
      <p:sp>
        <p:nvSpPr>
          <p:cNvPr id="12" name="ZoneTexte 11">
            <a:extLst>
              <a:ext uri="{FF2B5EF4-FFF2-40B4-BE49-F238E27FC236}">
                <a16:creationId xmlns:a16="http://schemas.microsoft.com/office/drawing/2014/main" id="{E6324239-F875-95FA-C706-2CE82D9C6F23}"/>
              </a:ext>
            </a:extLst>
          </p:cNvPr>
          <p:cNvSpPr txBox="1"/>
          <p:nvPr/>
        </p:nvSpPr>
        <p:spPr>
          <a:xfrm>
            <a:off x="7188591" y="3565993"/>
            <a:ext cx="4121834" cy="369332"/>
          </a:xfrm>
          <a:prstGeom prst="rect">
            <a:avLst/>
          </a:prstGeom>
          <a:noFill/>
        </p:spPr>
        <p:txBody>
          <a:bodyPr wrap="square" rtlCol="0">
            <a:spAutoFit/>
          </a:bodyPr>
          <a:lstStyle/>
          <a:p>
            <a:r>
              <a:rPr lang="fr-FR" b="1" dirty="0">
                <a:latin typeface="Calibri" panose="020F0502020204030204" pitchFamily="34" charset="0"/>
              </a:rPr>
              <a:t>Emblème : la rose rouge de Lancastre</a:t>
            </a:r>
          </a:p>
        </p:txBody>
      </p:sp>
      <p:pic>
        <p:nvPicPr>
          <p:cNvPr id="13" name="Image 12" descr="Résultat d’images pour stade twickenham rugby">
            <a:extLst>
              <a:ext uri="{FF2B5EF4-FFF2-40B4-BE49-F238E27FC236}">
                <a16:creationId xmlns:a16="http://schemas.microsoft.com/office/drawing/2014/main" id="{D278CA0B-ABF3-5DE7-11E1-B25629C07F7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66048" y="4046000"/>
            <a:ext cx="2425380" cy="1955463"/>
          </a:xfrm>
          <a:prstGeom prst="rect">
            <a:avLst/>
          </a:prstGeom>
          <a:noFill/>
          <a:ln>
            <a:noFill/>
          </a:ln>
        </p:spPr>
      </p:pic>
      <p:pic>
        <p:nvPicPr>
          <p:cNvPr id="15" name="Média en ligne 14" title="English sing Anthem in front of packed Twickenham! | Guinness Six Nations">
            <a:hlinkClick r:id="" action="ppaction://media"/>
            <a:extLst>
              <a:ext uri="{FF2B5EF4-FFF2-40B4-BE49-F238E27FC236}">
                <a16:creationId xmlns:a16="http://schemas.microsoft.com/office/drawing/2014/main" id="{534B4175-19F2-0A33-D4A0-D5524B954E59}"/>
              </a:ext>
            </a:extLst>
          </p:cNvPr>
          <p:cNvPicPr>
            <a:picLocks noRot="1" noChangeAspect="1"/>
          </p:cNvPicPr>
          <p:nvPr>
            <a:videoFile r:link="rId1"/>
          </p:nvPr>
        </p:nvPicPr>
        <p:blipFill>
          <a:blip r:embed="rId8"/>
          <a:stretch>
            <a:fillRect/>
          </a:stretch>
        </p:blipFill>
        <p:spPr>
          <a:xfrm>
            <a:off x="7359138" y="4260533"/>
            <a:ext cx="3460988" cy="1955463"/>
          </a:xfrm>
          <a:prstGeom prst="rect">
            <a:avLst/>
          </a:prstGeom>
        </p:spPr>
      </p:pic>
      <p:sp>
        <p:nvSpPr>
          <p:cNvPr id="16" name="ZoneTexte 15">
            <a:extLst>
              <a:ext uri="{FF2B5EF4-FFF2-40B4-BE49-F238E27FC236}">
                <a16:creationId xmlns:a16="http://schemas.microsoft.com/office/drawing/2014/main" id="{F576366D-12D7-BE7C-EC95-1068CC57FD21}"/>
              </a:ext>
            </a:extLst>
          </p:cNvPr>
          <p:cNvSpPr txBox="1"/>
          <p:nvPr/>
        </p:nvSpPr>
        <p:spPr>
          <a:xfrm>
            <a:off x="7074213" y="6215996"/>
            <a:ext cx="4030837" cy="369332"/>
          </a:xfrm>
          <a:prstGeom prst="rect">
            <a:avLst/>
          </a:prstGeom>
          <a:noFill/>
        </p:spPr>
        <p:txBody>
          <a:bodyPr wrap="square" rtlCol="0">
            <a:spAutoFit/>
          </a:bodyPr>
          <a:lstStyle/>
          <a:p>
            <a:r>
              <a:rPr lang="fr-FR" b="1" dirty="0">
                <a:latin typeface="Calibri" panose="020F0502020204030204" pitchFamily="34" charset="0"/>
              </a:rPr>
              <a:t>Hymne national : « </a:t>
            </a:r>
            <a:r>
              <a:rPr lang="fr-FR" b="1" dirty="0" err="1">
                <a:latin typeface="Calibri" panose="020F0502020204030204" pitchFamily="34" charset="0"/>
              </a:rPr>
              <a:t>God</a:t>
            </a:r>
            <a:r>
              <a:rPr lang="fr-FR" b="1" dirty="0">
                <a:latin typeface="Calibri" panose="020F0502020204030204" pitchFamily="34" charset="0"/>
              </a:rPr>
              <a:t> </a:t>
            </a:r>
            <a:r>
              <a:rPr lang="fr-FR" b="1" dirty="0" err="1">
                <a:latin typeface="Calibri" panose="020F0502020204030204" pitchFamily="34" charset="0"/>
              </a:rPr>
              <a:t>save</a:t>
            </a:r>
            <a:r>
              <a:rPr lang="fr-FR" b="1" dirty="0">
                <a:latin typeface="Calibri" panose="020F0502020204030204" pitchFamily="34" charset="0"/>
              </a:rPr>
              <a:t> the King »</a:t>
            </a:r>
          </a:p>
        </p:txBody>
      </p:sp>
    </p:spTree>
    <p:extLst>
      <p:ext uri="{BB962C8B-B14F-4D97-AF65-F5344CB8AC3E}">
        <p14:creationId xmlns:p14="http://schemas.microsoft.com/office/powerpoint/2010/main" val="46229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9" presetClass="entr" presetSubtype="0" decel="10000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 calcmode="lin" valueType="num">
                                      <p:cBhvr>
                                        <p:cTn id="20" dur="500" fill="hold"/>
                                        <p:tgtEl>
                                          <p:spTgt spid="8"/>
                                        </p:tgtEl>
                                        <p:attrNameLst>
                                          <p:attrName>style.rotation</p:attrName>
                                        </p:attrNameLst>
                                      </p:cBhvr>
                                      <p:tavLst>
                                        <p:tav tm="0">
                                          <p:val>
                                            <p:fltVal val="360"/>
                                          </p:val>
                                        </p:tav>
                                        <p:tav tm="100000">
                                          <p:val>
                                            <p:fltVal val="0"/>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49" presetClass="entr" presetSubtype="0" decel="10000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style.rotation</p:attrName>
                                        </p:attrNameLst>
                                      </p:cBhvr>
                                      <p:tavLst>
                                        <p:tav tm="0">
                                          <p:val>
                                            <p:fltVal val="360"/>
                                          </p:val>
                                        </p:tav>
                                        <p:tav tm="100000">
                                          <p:val>
                                            <p:fltVal val="0"/>
                                          </p:val>
                                        </p:tav>
                                      </p:tavLst>
                                    </p:anim>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 calcmode="lin" valueType="num">
                                      <p:cBhvr>
                                        <p:cTn id="57" dur="500" fill="hold"/>
                                        <p:tgtEl>
                                          <p:spTgt spid="12"/>
                                        </p:tgtEl>
                                        <p:attrNameLst>
                                          <p:attrName>style.rotation</p:attrName>
                                        </p:attrNameLst>
                                      </p:cBhvr>
                                      <p:tavLst>
                                        <p:tav tm="0">
                                          <p:val>
                                            <p:fltVal val="360"/>
                                          </p:val>
                                        </p:tav>
                                        <p:tav tm="100000">
                                          <p:val>
                                            <p:fltVal val="0"/>
                                          </p:val>
                                        </p:tav>
                                      </p:tavLst>
                                    </p:anim>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 calcmode="lin" valueType="num">
                                      <p:cBhvr>
                                        <p:cTn id="65" dur="500" fill="hold"/>
                                        <p:tgtEl>
                                          <p:spTgt spid="16"/>
                                        </p:tgtEl>
                                        <p:attrNameLst>
                                          <p:attrName>style.rotation</p:attrName>
                                        </p:attrNameLst>
                                      </p:cBhvr>
                                      <p:tavLst>
                                        <p:tav tm="0">
                                          <p:val>
                                            <p:fltVal val="360"/>
                                          </p:val>
                                        </p:tav>
                                        <p:tav tm="100000">
                                          <p:val>
                                            <p:fltVal val="0"/>
                                          </p:val>
                                        </p:tav>
                                      </p:tavLst>
                                    </p:anim>
                                    <p:animEffect transition="in" filter="fade">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mediacall" presetSubtype="0" fill="hold" nodeType="clickEffect">
                                  <p:stCondLst>
                                    <p:cond delay="0"/>
                                  </p:stCondLst>
                                  <p:childTnLst>
                                    <p:cmd type="call" cmd="playFrom(0.0)">
                                      <p:cBhvr>
                                        <p:cTn id="70" dur="1" fill="hold"/>
                                        <p:tgtEl>
                                          <p:spTgt spid="15"/>
                                        </p:tgtEl>
                                      </p:cBhvr>
                                    </p:cmd>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75" fill="hold" display="0">
                  <p:stCondLst>
                    <p:cond delay="indefinite"/>
                  </p:stCondLst>
                </p:cTn>
                <p:tgtEl>
                  <p:spTgt spid="15"/>
                </p:tgtEl>
              </p:cMediaNode>
            </p:video>
            <p:seq concurrent="1" nextAc="seek">
              <p:cTn id="76" restart="whenNotActive" fill="hold" evtFilter="cancelBubble" nodeType="interactiveSeq">
                <p:stCondLst>
                  <p:cond evt="onClick" delay="0">
                    <p:tgtEl>
                      <p:spTgt spid="15"/>
                    </p:tgtEl>
                  </p:cond>
                </p:stCondLst>
                <p:endSync evt="end" delay="0">
                  <p:rtn val="all"/>
                </p:endSync>
                <p:childTnLst>
                  <p:par>
                    <p:cTn id="77" fill="hold">
                      <p:stCondLst>
                        <p:cond delay="0"/>
                      </p:stCondLst>
                      <p:childTnLst>
                        <p:par>
                          <p:cTn id="78" fill="hold">
                            <p:stCondLst>
                              <p:cond delay="0"/>
                            </p:stCondLst>
                            <p:childTnLst>
                              <p:par>
                                <p:cTn id="79" presetID="2" presetClass="mediacall" presetSubtype="0" fill="hold" nodeType="clickEffect">
                                  <p:stCondLst>
                                    <p:cond delay="0"/>
                                  </p:stCondLst>
                                  <p:childTnLst>
                                    <p:cmd type="call" cmd="togglePause">
                                      <p:cBhvr>
                                        <p:cTn id="80" dur="1" fill="hold"/>
                                        <p:tgtEl>
                                          <p:spTgt spid="15"/>
                                        </p:tgtEl>
                                      </p:cBhvr>
                                    </p:cmd>
                                  </p:childTnLst>
                                </p:cTn>
                              </p:par>
                            </p:childTnLst>
                          </p:cTn>
                        </p:par>
                      </p:childTnLst>
                    </p:cTn>
                  </p:par>
                </p:childTnLst>
              </p:cTn>
              <p:nextCondLst>
                <p:cond evt="onClick" delay="0">
                  <p:tgtEl>
                    <p:spTgt spid="15"/>
                  </p:tgtEl>
                </p:cond>
              </p:nextCondLst>
            </p:seq>
          </p:childTnLst>
        </p:cTn>
      </p:par>
    </p:tnLst>
    <p:bldLst>
      <p:bldP spid="8" grpId="0"/>
      <p:bldP spid="10" grpId="0"/>
      <p:bldP spid="12"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C59859-0260-C3A4-F234-3F8D6CCDE038}"/>
              </a:ext>
            </a:extLst>
          </p:cNvPr>
          <p:cNvSpPr>
            <a:spLocks noGrp="1"/>
          </p:cNvSpPr>
          <p:nvPr>
            <p:ph type="title"/>
          </p:nvPr>
        </p:nvSpPr>
        <p:spPr>
          <a:xfrm>
            <a:off x="3377567" y="143732"/>
            <a:ext cx="4612881" cy="1293028"/>
          </a:xfrm>
        </p:spPr>
        <p:txBody>
          <a:bodyPr/>
          <a:lstStyle/>
          <a:p>
            <a:r>
              <a:rPr lang="fr-FR" b="1" kern="100" dirty="0">
                <a:latin typeface="Arial" panose="020B0604020202020204" pitchFamily="34" charset="0"/>
                <a:ea typeface="Aptos" panose="020B0004020202020204" pitchFamily="34" charset="0"/>
                <a:cs typeface="Times New Roman" panose="02020603050405020304" pitchFamily="18" charset="0"/>
              </a:rPr>
              <a:t>PAYS DE GALLES</a:t>
            </a:r>
            <a:r>
              <a:rPr lang="fr-FR" b="1" kern="100" dirty="0">
                <a:effectLst/>
                <a:latin typeface="Arial" panose="020B0604020202020204" pitchFamily="34" charset="0"/>
                <a:ea typeface="Aptos" panose="020B0004020202020204" pitchFamily="34" charset="0"/>
                <a:cs typeface="Times New Roman" panose="02020603050405020304" pitchFamily="18" charset="0"/>
              </a:rPr>
              <a:t>  </a:t>
            </a:r>
            <a:endParaRPr lang="fr-FR" dirty="0"/>
          </a:p>
        </p:txBody>
      </p:sp>
      <p:sp>
        <p:nvSpPr>
          <p:cNvPr id="8" name="ZoneTexte 7">
            <a:extLst>
              <a:ext uri="{FF2B5EF4-FFF2-40B4-BE49-F238E27FC236}">
                <a16:creationId xmlns:a16="http://schemas.microsoft.com/office/drawing/2014/main" id="{2F54666E-8E8F-D65E-E410-94698EE62125}"/>
              </a:ext>
            </a:extLst>
          </p:cNvPr>
          <p:cNvSpPr txBox="1"/>
          <p:nvPr/>
        </p:nvSpPr>
        <p:spPr>
          <a:xfrm>
            <a:off x="547321" y="3263776"/>
            <a:ext cx="4712677" cy="369332"/>
          </a:xfrm>
          <a:prstGeom prst="rect">
            <a:avLst/>
          </a:prstGeom>
          <a:noFill/>
        </p:spPr>
        <p:txBody>
          <a:bodyPr wrap="square" rtlCol="0">
            <a:spAutoFit/>
          </a:bodyPr>
          <a:lstStyle/>
          <a:p>
            <a:r>
              <a:rPr lang="fr-FR" b="1" dirty="0">
                <a:latin typeface="Calibri" panose="020F0502020204030204" pitchFamily="34" charset="0"/>
              </a:rPr>
              <a:t>Maillot rouge, short blanc, chaussettes rouges </a:t>
            </a:r>
          </a:p>
        </p:txBody>
      </p:sp>
      <p:sp>
        <p:nvSpPr>
          <p:cNvPr id="10" name="ZoneTexte 9">
            <a:extLst>
              <a:ext uri="{FF2B5EF4-FFF2-40B4-BE49-F238E27FC236}">
                <a16:creationId xmlns:a16="http://schemas.microsoft.com/office/drawing/2014/main" id="{4E855943-446F-8B6A-5292-C269F3847481}"/>
              </a:ext>
            </a:extLst>
          </p:cNvPr>
          <p:cNvSpPr txBox="1"/>
          <p:nvPr/>
        </p:nvSpPr>
        <p:spPr>
          <a:xfrm>
            <a:off x="40884" y="6096280"/>
            <a:ext cx="5781821" cy="369332"/>
          </a:xfrm>
          <a:prstGeom prst="rect">
            <a:avLst/>
          </a:prstGeom>
          <a:noFill/>
        </p:spPr>
        <p:txBody>
          <a:bodyPr wrap="square" rtlCol="0">
            <a:spAutoFit/>
          </a:bodyPr>
          <a:lstStyle/>
          <a:p>
            <a:r>
              <a:rPr lang="fr-FR" b="1" dirty="0">
                <a:latin typeface="Calibri" panose="020F0502020204030204" pitchFamily="34" charset="0"/>
              </a:rPr>
              <a:t>Stade accueillant le tournoi :  Millennium Stadium à Cardiff</a:t>
            </a:r>
          </a:p>
        </p:txBody>
      </p:sp>
      <p:sp>
        <p:nvSpPr>
          <p:cNvPr id="12" name="ZoneTexte 11">
            <a:extLst>
              <a:ext uri="{FF2B5EF4-FFF2-40B4-BE49-F238E27FC236}">
                <a16:creationId xmlns:a16="http://schemas.microsoft.com/office/drawing/2014/main" id="{E6324239-F875-95FA-C706-2CE82D9C6F23}"/>
              </a:ext>
            </a:extLst>
          </p:cNvPr>
          <p:cNvSpPr txBox="1"/>
          <p:nvPr/>
        </p:nvSpPr>
        <p:spPr>
          <a:xfrm>
            <a:off x="6595916" y="3465287"/>
            <a:ext cx="5048763" cy="646331"/>
          </a:xfrm>
          <a:prstGeom prst="rect">
            <a:avLst/>
          </a:prstGeom>
          <a:noFill/>
        </p:spPr>
        <p:txBody>
          <a:bodyPr wrap="square" rtlCol="0">
            <a:spAutoFit/>
          </a:bodyPr>
          <a:lstStyle/>
          <a:p>
            <a:pPr algn="ctr"/>
            <a:r>
              <a:rPr lang="fr-FR" sz="1800" b="1" dirty="0">
                <a:effectLst/>
                <a:latin typeface="Calibri" panose="020F0502020204030204" pitchFamily="34" charset="0"/>
                <a:ea typeface="Aptos" panose="020B0004020202020204" pitchFamily="34" charset="0"/>
              </a:rPr>
              <a:t>Emblème : Les trois </a:t>
            </a:r>
            <a:r>
              <a:rPr lang="fr-FR" sz="1800" b="1" u="sng" dirty="0">
                <a:effectLst/>
                <a:latin typeface="Calibri" panose="020F0502020204030204" pitchFamily="34" charset="0"/>
                <a:ea typeface="Aptos" panose="020B0004020202020204" pitchFamily="34" charset="0"/>
                <a:hlinkClick r:id="rId3" tooltip="Plumes d'autruche">
                  <a:extLst>
                    <a:ext uri="{A12FA001-AC4F-418D-AE19-62706E023703}">
                      <ahyp:hlinkClr xmlns:ahyp="http://schemas.microsoft.com/office/drawing/2018/hyperlinkcolor" val="tx"/>
                    </a:ext>
                  </a:extLst>
                </a:hlinkClick>
              </a:rPr>
              <a:t>plumes d'autruche</a:t>
            </a:r>
            <a:r>
              <a:rPr lang="fr-FR" sz="1800" b="1" dirty="0">
                <a:effectLst/>
                <a:latin typeface="Calibri" panose="020F0502020204030204" pitchFamily="34" charset="0"/>
                <a:ea typeface="Aptos" panose="020B0004020202020204" pitchFamily="34" charset="0"/>
              </a:rPr>
              <a:t> (emblème du prince de Galles), le Poireau</a:t>
            </a:r>
            <a:endParaRPr lang="fr-FR" b="1" dirty="0">
              <a:latin typeface="Calibri" panose="020F0502020204030204" pitchFamily="34" charset="0"/>
            </a:endParaRPr>
          </a:p>
        </p:txBody>
      </p:sp>
      <p:sp>
        <p:nvSpPr>
          <p:cNvPr id="16" name="ZoneTexte 15">
            <a:extLst>
              <a:ext uri="{FF2B5EF4-FFF2-40B4-BE49-F238E27FC236}">
                <a16:creationId xmlns:a16="http://schemas.microsoft.com/office/drawing/2014/main" id="{F576366D-12D7-BE7C-EC95-1068CC57FD21}"/>
              </a:ext>
            </a:extLst>
          </p:cNvPr>
          <p:cNvSpPr txBox="1"/>
          <p:nvPr/>
        </p:nvSpPr>
        <p:spPr>
          <a:xfrm>
            <a:off x="7074213" y="6215996"/>
            <a:ext cx="4362821" cy="369332"/>
          </a:xfrm>
          <a:prstGeom prst="rect">
            <a:avLst/>
          </a:prstGeom>
          <a:noFill/>
        </p:spPr>
        <p:txBody>
          <a:bodyPr wrap="square" rtlCol="0">
            <a:spAutoFit/>
          </a:bodyPr>
          <a:lstStyle/>
          <a:p>
            <a:r>
              <a:rPr lang="fr-FR" b="1" dirty="0">
                <a:latin typeface="Calibri" panose="020F0502020204030204" pitchFamily="34" charset="0"/>
              </a:rPr>
              <a:t>Hymne national : « </a:t>
            </a:r>
            <a:r>
              <a:rPr lang="fr-FR" b="1" dirty="0" err="1">
                <a:latin typeface="Calibri" panose="020F0502020204030204" pitchFamily="34" charset="0"/>
              </a:rPr>
              <a:t>Hen</a:t>
            </a:r>
            <a:r>
              <a:rPr lang="fr-FR" b="1" dirty="0">
                <a:latin typeface="Calibri" panose="020F0502020204030204" pitchFamily="34" charset="0"/>
              </a:rPr>
              <a:t> </a:t>
            </a:r>
            <a:r>
              <a:rPr lang="fr-FR" b="1" dirty="0" err="1">
                <a:latin typeface="Calibri" panose="020F0502020204030204" pitchFamily="34" charset="0"/>
              </a:rPr>
              <a:t>Wlad</a:t>
            </a:r>
            <a:r>
              <a:rPr lang="fr-FR" b="1" dirty="0">
                <a:latin typeface="Calibri" panose="020F0502020204030204" pitchFamily="34" charset="0"/>
              </a:rPr>
              <a:t> Fy </a:t>
            </a:r>
            <a:r>
              <a:rPr lang="fr-FR" b="1" dirty="0" err="1">
                <a:latin typeface="Calibri" panose="020F0502020204030204" pitchFamily="34" charset="0"/>
              </a:rPr>
              <a:t>Nhadau</a:t>
            </a:r>
            <a:r>
              <a:rPr lang="fr-FR" b="1" dirty="0">
                <a:latin typeface="Calibri" panose="020F0502020204030204" pitchFamily="34" charset="0"/>
              </a:rPr>
              <a:t>»</a:t>
            </a:r>
          </a:p>
        </p:txBody>
      </p:sp>
      <p:pic>
        <p:nvPicPr>
          <p:cNvPr id="6146" name="Picture 2" descr="Drapeau de Pays de Galles">
            <a:extLst>
              <a:ext uri="{FF2B5EF4-FFF2-40B4-BE49-F238E27FC236}">
                <a16:creationId xmlns:a16="http://schemas.microsoft.com/office/drawing/2014/main" id="{880DA836-547C-C8C3-7567-E9AB68B8BA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4642" y="0"/>
            <a:ext cx="2220871" cy="133382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descr="Résultat d’images pour symbole pays de galle rugby tournoi des 6 nations">
            <a:extLst>
              <a:ext uri="{FF2B5EF4-FFF2-40B4-BE49-F238E27FC236}">
                <a16:creationId xmlns:a16="http://schemas.microsoft.com/office/drawing/2014/main" id="{1921C4A7-FF51-AEC8-1339-3999F7C44D2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93503" y="1760853"/>
            <a:ext cx="2112010" cy="1720215"/>
          </a:xfrm>
          <a:prstGeom prst="rect">
            <a:avLst/>
          </a:prstGeom>
          <a:noFill/>
          <a:ln>
            <a:noFill/>
          </a:ln>
        </p:spPr>
      </p:pic>
      <p:pic>
        <p:nvPicPr>
          <p:cNvPr id="4" name="Image 3" descr="Tournoi des six nations : le pays de Galles bat l'Italie et passe en tête">
            <a:extLst>
              <a:ext uri="{FF2B5EF4-FFF2-40B4-BE49-F238E27FC236}">
                <a16:creationId xmlns:a16="http://schemas.microsoft.com/office/drawing/2014/main" id="{1AD371C3-2434-DC4D-9B7B-AB2233B8664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8133" y="1436760"/>
            <a:ext cx="3258185" cy="1832610"/>
          </a:xfrm>
          <a:prstGeom prst="rect">
            <a:avLst/>
          </a:prstGeom>
          <a:noFill/>
          <a:ln>
            <a:noFill/>
          </a:ln>
        </p:spPr>
      </p:pic>
      <p:pic>
        <p:nvPicPr>
          <p:cNvPr id="5" name="Image 4" descr="Résultat d’images pour millenium stadium 2024 rugby">
            <a:extLst>
              <a:ext uri="{FF2B5EF4-FFF2-40B4-BE49-F238E27FC236}">
                <a16:creationId xmlns:a16="http://schemas.microsoft.com/office/drawing/2014/main" id="{F686CAD9-9AB0-1847-262A-C3CBCF0AE5B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98612" y="3941408"/>
            <a:ext cx="2727595" cy="2154872"/>
          </a:xfrm>
          <a:prstGeom prst="rect">
            <a:avLst/>
          </a:prstGeom>
          <a:noFill/>
          <a:ln>
            <a:noFill/>
          </a:ln>
        </p:spPr>
      </p:pic>
      <p:pic>
        <p:nvPicPr>
          <p:cNvPr id="6" name="Média en ligne 5" title="The pure emotion of the Welsh national anthem | Guinness Six Nations 2020">
            <a:hlinkClick r:id="" action="ppaction://media"/>
            <a:extLst>
              <a:ext uri="{FF2B5EF4-FFF2-40B4-BE49-F238E27FC236}">
                <a16:creationId xmlns:a16="http://schemas.microsoft.com/office/drawing/2014/main" id="{89FB974F-6B90-0F4D-5E56-DFE9A17B541A}"/>
              </a:ext>
            </a:extLst>
          </p:cNvPr>
          <p:cNvPicPr>
            <a:picLocks noRot="1" noChangeAspect="1"/>
          </p:cNvPicPr>
          <p:nvPr>
            <a:videoFile r:link="rId1"/>
          </p:nvPr>
        </p:nvPicPr>
        <p:blipFill>
          <a:blip r:embed="rId8"/>
          <a:stretch>
            <a:fillRect/>
          </a:stretch>
        </p:blipFill>
        <p:spPr>
          <a:xfrm>
            <a:off x="7483923" y="4281827"/>
            <a:ext cx="3211415" cy="1814453"/>
          </a:xfrm>
          <a:prstGeom prst="rect">
            <a:avLst/>
          </a:prstGeom>
        </p:spPr>
      </p:pic>
    </p:spTree>
    <p:extLst>
      <p:ext uri="{BB962C8B-B14F-4D97-AF65-F5344CB8AC3E}">
        <p14:creationId xmlns:p14="http://schemas.microsoft.com/office/powerpoint/2010/main" val="200388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9" presetClass="entr" presetSubtype="0" decel="10000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 calcmode="lin" valueType="num">
                                      <p:cBhvr>
                                        <p:cTn id="20" dur="500" fill="hold"/>
                                        <p:tgtEl>
                                          <p:spTgt spid="8"/>
                                        </p:tgtEl>
                                        <p:attrNameLst>
                                          <p:attrName>style.rotation</p:attrName>
                                        </p:attrNameLst>
                                      </p:cBhvr>
                                      <p:tavLst>
                                        <p:tav tm="0">
                                          <p:val>
                                            <p:fltVal val="360"/>
                                          </p:val>
                                        </p:tav>
                                        <p:tav tm="100000">
                                          <p:val>
                                            <p:fltVal val="0"/>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 calcmode="lin" valueType="num">
                                      <p:cBhvr>
                                        <p:cTn id="35" dur="500" fill="hold"/>
                                        <p:tgtEl>
                                          <p:spTgt spid="10"/>
                                        </p:tgtEl>
                                        <p:attrNameLst>
                                          <p:attrName>style.rotation</p:attrName>
                                        </p:attrNameLst>
                                      </p:cBhvr>
                                      <p:tavLst>
                                        <p:tav tm="0">
                                          <p:val>
                                            <p:fltVal val="360"/>
                                          </p:val>
                                        </p:tav>
                                        <p:tav tm="100000">
                                          <p:val>
                                            <p:fltVal val="0"/>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49" presetClass="entr" presetSubtype="0" decel="10000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 calcmode="lin" valueType="num">
                                      <p:cBhvr>
                                        <p:cTn id="50" dur="500" fill="hold"/>
                                        <p:tgtEl>
                                          <p:spTgt spid="12"/>
                                        </p:tgtEl>
                                        <p:attrNameLst>
                                          <p:attrName>style.rotation</p:attrName>
                                        </p:attrNameLst>
                                      </p:cBhvr>
                                      <p:tavLst>
                                        <p:tav tm="0">
                                          <p:val>
                                            <p:fltVal val="360"/>
                                          </p:val>
                                        </p:tav>
                                        <p:tav tm="100000">
                                          <p:val>
                                            <p:fltVal val="0"/>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49" presetClass="entr" presetSubtype="0" decel="10000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 calcmode="lin" valueType="num">
                                      <p:cBhvr>
                                        <p:cTn id="58" dur="500" fill="hold"/>
                                        <p:tgtEl>
                                          <p:spTgt spid="16"/>
                                        </p:tgtEl>
                                        <p:attrNameLst>
                                          <p:attrName>style.rotation</p:attrName>
                                        </p:attrNameLst>
                                      </p:cBhvr>
                                      <p:tavLst>
                                        <p:tav tm="0">
                                          <p:val>
                                            <p:fltVal val="360"/>
                                          </p:val>
                                        </p:tav>
                                        <p:tav tm="100000">
                                          <p:val>
                                            <p:fltVal val="0"/>
                                          </p:val>
                                        </p:tav>
                                      </p:tavLst>
                                    </p:anim>
                                    <p:animEffect transition="in" filter="fade">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45" presetClass="entr" presetSubtype="0" fill="hold"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2000"/>
                                        <p:tgtEl>
                                          <p:spTgt spid="6"/>
                                        </p:tgtEl>
                                      </p:cBhvr>
                                    </p:animEffect>
                                    <p:anim calcmode="lin" valueType="num">
                                      <p:cBhvr>
                                        <p:cTn id="65" dur="2000" fill="hold"/>
                                        <p:tgtEl>
                                          <p:spTgt spid="6"/>
                                        </p:tgtEl>
                                        <p:attrNameLst>
                                          <p:attrName>ppt_w</p:attrName>
                                        </p:attrNameLst>
                                      </p:cBhvr>
                                      <p:tavLst>
                                        <p:tav tm="0" fmla="#ppt_w*sin(2.5*pi*$)">
                                          <p:val>
                                            <p:fltVal val="0"/>
                                          </p:val>
                                        </p:tav>
                                        <p:tav tm="100000">
                                          <p:val>
                                            <p:fltVal val="1"/>
                                          </p:val>
                                        </p:tav>
                                      </p:tavLst>
                                    </p:anim>
                                    <p:anim calcmode="lin" valueType="num">
                                      <p:cBhvr>
                                        <p:cTn id="66"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 presetClass="mediacall" presetSubtype="0" fill="hold" nodeType="clickEffect">
                                  <p:stCondLst>
                                    <p:cond delay="0"/>
                                  </p:stCondLst>
                                  <p:childTnLst>
                                    <p:cmd type="call" cmd="playFrom(0.0)">
                                      <p:cBhvr>
                                        <p:cTn id="70"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1" fill="hold" display="0">
                  <p:stCondLst>
                    <p:cond delay="indefinite"/>
                  </p:stCondLst>
                </p:cTn>
                <p:tgtEl>
                  <p:spTgt spid="6"/>
                </p:tgtEl>
              </p:cMediaNode>
            </p:video>
            <p:seq concurrent="1" nextAc="seek">
              <p:cTn id="72" restart="whenNotActive" fill="hold" evtFilter="cancelBubble" nodeType="interactiveSeq">
                <p:stCondLst>
                  <p:cond evt="onClick" delay="0">
                    <p:tgtEl>
                      <p:spTgt spid="6"/>
                    </p:tgtEl>
                  </p:cond>
                </p:stCondLst>
                <p:endSync evt="end" delay="0">
                  <p:rtn val="all"/>
                </p:endSync>
                <p:childTnLst>
                  <p:par>
                    <p:cTn id="73" fill="hold">
                      <p:stCondLst>
                        <p:cond delay="0"/>
                      </p:stCondLst>
                      <p:childTnLst>
                        <p:par>
                          <p:cTn id="74" fill="hold">
                            <p:stCondLst>
                              <p:cond delay="0"/>
                            </p:stCondLst>
                            <p:childTnLst>
                              <p:par>
                                <p:cTn id="75" presetID="2" presetClass="mediacall" presetSubtype="0" fill="hold" nodeType="clickEffect">
                                  <p:stCondLst>
                                    <p:cond delay="0"/>
                                  </p:stCondLst>
                                  <p:childTnLst>
                                    <p:cmd type="call" cmd="togglePause">
                                      <p:cBhvr>
                                        <p:cTn id="76" dur="1" fill="hold"/>
                                        <p:tgtEl>
                                          <p:spTgt spid="6"/>
                                        </p:tgtEl>
                                      </p:cBhvr>
                                    </p:cmd>
                                  </p:childTnLst>
                                </p:cTn>
                              </p:par>
                            </p:childTnLst>
                          </p:cTn>
                        </p:par>
                      </p:childTnLst>
                    </p:cTn>
                  </p:par>
                </p:childTnLst>
              </p:cTn>
              <p:nextCondLst>
                <p:cond evt="onClick" delay="0">
                  <p:tgtEl>
                    <p:spTgt spid="6"/>
                  </p:tgtEl>
                </p:cond>
              </p:nextCondLst>
            </p:seq>
          </p:childTnLst>
        </p:cTn>
      </p:par>
    </p:tnLst>
    <p:bldLst>
      <p:bldP spid="8" grpId="0"/>
      <p:bldP spid="10" grpId="0"/>
      <p:bldP spid="12"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C59859-0260-C3A4-F234-3F8D6CCDE038}"/>
              </a:ext>
            </a:extLst>
          </p:cNvPr>
          <p:cNvSpPr>
            <a:spLocks noGrp="1"/>
          </p:cNvSpPr>
          <p:nvPr>
            <p:ph type="title"/>
          </p:nvPr>
        </p:nvSpPr>
        <p:spPr>
          <a:xfrm>
            <a:off x="4445456" y="146146"/>
            <a:ext cx="2391901" cy="1293028"/>
          </a:xfrm>
        </p:spPr>
        <p:txBody>
          <a:bodyPr/>
          <a:lstStyle/>
          <a:p>
            <a:r>
              <a:rPr lang="fr-FR" b="1" kern="100" dirty="0">
                <a:effectLst/>
                <a:latin typeface="Arial" panose="020B0604020202020204" pitchFamily="34" charset="0"/>
                <a:ea typeface="Aptos" panose="020B0004020202020204" pitchFamily="34" charset="0"/>
                <a:cs typeface="Times New Roman" panose="02020603050405020304" pitchFamily="18" charset="0"/>
              </a:rPr>
              <a:t>ECOSSE  </a:t>
            </a:r>
            <a:endParaRPr lang="fr-FR" dirty="0"/>
          </a:p>
        </p:txBody>
      </p:sp>
      <p:sp>
        <p:nvSpPr>
          <p:cNvPr id="8" name="ZoneTexte 7">
            <a:extLst>
              <a:ext uri="{FF2B5EF4-FFF2-40B4-BE49-F238E27FC236}">
                <a16:creationId xmlns:a16="http://schemas.microsoft.com/office/drawing/2014/main" id="{2F54666E-8E8F-D65E-E410-94698EE62125}"/>
              </a:ext>
            </a:extLst>
          </p:cNvPr>
          <p:cNvSpPr txBox="1"/>
          <p:nvPr/>
        </p:nvSpPr>
        <p:spPr>
          <a:xfrm>
            <a:off x="60826" y="3244334"/>
            <a:ext cx="5726870" cy="369332"/>
          </a:xfrm>
          <a:prstGeom prst="rect">
            <a:avLst/>
          </a:prstGeom>
          <a:noFill/>
        </p:spPr>
        <p:txBody>
          <a:bodyPr wrap="square" rtlCol="0">
            <a:spAutoFit/>
          </a:bodyPr>
          <a:lstStyle/>
          <a:p>
            <a:pPr algn="ctr"/>
            <a:r>
              <a:rPr lang="fr-FR" sz="1800" b="1" dirty="0">
                <a:effectLst/>
                <a:latin typeface="Calibri" panose="020F0502020204030204" pitchFamily="34" charset="0"/>
                <a:ea typeface="Aptos" panose="020B0004020202020204" pitchFamily="34" charset="0"/>
              </a:rPr>
              <a:t>Maillot bleu marine, short blanc, chaussettes bleu marine</a:t>
            </a:r>
            <a:endParaRPr lang="fr-FR" b="1" dirty="0">
              <a:latin typeface="Calibri" panose="020F0502020204030204" pitchFamily="34" charset="0"/>
            </a:endParaRPr>
          </a:p>
        </p:txBody>
      </p:sp>
      <p:sp>
        <p:nvSpPr>
          <p:cNvPr id="10" name="ZoneTexte 9">
            <a:extLst>
              <a:ext uri="{FF2B5EF4-FFF2-40B4-BE49-F238E27FC236}">
                <a16:creationId xmlns:a16="http://schemas.microsoft.com/office/drawing/2014/main" id="{4E855943-446F-8B6A-5292-C269F3847481}"/>
              </a:ext>
            </a:extLst>
          </p:cNvPr>
          <p:cNvSpPr txBox="1"/>
          <p:nvPr/>
        </p:nvSpPr>
        <p:spPr>
          <a:xfrm>
            <a:off x="225083" y="6106500"/>
            <a:ext cx="5458265" cy="369332"/>
          </a:xfrm>
          <a:prstGeom prst="rect">
            <a:avLst/>
          </a:prstGeom>
          <a:noFill/>
        </p:spPr>
        <p:txBody>
          <a:bodyPr wrap="square" rtlCol="0">
            <a:spAutoFit/>
          </a:bodyPr>
          <a:lstStyle/>
          <a:p>
            <a:r>
              <a:rPr lang="fr-FR" b="1" dirty="0">
                <a:latin typeface="Calibri" panose="020F0502020204030204" pitchFamily="34" charset="0"/>
              </a:rPr>
              <a:t>Stade accueillant le tournoi : </a:t>
            </a:r>
            <a:r>
              <a:rPr lang="fr-FR" b="1" dirty="0" err="1">
                <a:latin typeface="Calibri" panose="020F0502020204030204" pitchFamily="34" charset="0"/>
              </a:rPr>
              <a:t>Murrayfield</a:t>
            </a:r>
            <a:r>
              <a:rPr lang="fr-FR" b="1" dirty="0">
                <a:latin typeface="Calibri" panose="020F0502020204030204" pitchFamily="34" charset="0"/>
              </a:rPr>
              <a:t> à Edimbourg</a:t>
            </a:r>
          </a:p>
        </p:txBody>
      </p:sp>
      <p:sp>
        <p:nvSpPr>
          <p:cNvPr id="12" name="ZoneTexte 11">
            <a:extLst>
              <a:ext uri="{FF2B5EF4-FFF2-40B4-BE49-F238E27FC236}">
                <a16:creationId xmlns:a16="http://schemas.microsoft.com/office/drawing/2014/main" id="{E6324239-F875-95FA-C706-2CE82D9C6F23}"/>
              </a:ext>
            </a:extLst>
          </p:cNvPr>
          <p:cNvSpPr txBox="1"/>
          <p:nvPr/>
        </p:nvSpPr>
        <p:spPr>
          <a:xfrm>
            <a:off x="7188591" y="3461964"/>
            <a:ext cx="4121834" cy="369332"/>
          </a:xfrm>
          <a:prstGeom prst="rect">
            <a:avLst/>
          </a:prstGeom>
          <a:noFill/>
        </p:spPr>
        <p:txBody>
          <a:bodyPr wrap="square" rtlCol="0">
            <a:spAutoFit/>
          </a:bodyPr>
          <a:lstStyle/>
          <a:p>
            <a:pPr algn="ctr"/>
            <a:r>
              <a:rPr lang="fr-FR" b="1" dirty="0">
                <a:latin typeface="Calibri" panose="020F0502020204030204" pitchFamily="34" charset="0"/>
              </a:rPr>
              <a:t>Emblème : Le chardon d’Ecosse</a:t>
            </a:r>
          </a:p>
        </p:txBody>
      </p:sp>
      <p:sp>
        <p:nvSpPr>
          <p:cNvPr id="16" name="ZoneTexte 15">
            <a:extLst>
              <a:ext uri="{FF2B5EF4-FFF2-40B4-BE49-F238E27FC236}">
                <a16:creationId xmlns:a16="http://schemas.microsoft.com/office/drawing/2014/main" id="{F576366D-12D7-BE7C-EC95-1068CC57FD21}"/>
              </a:ext>
            </a:extLst>
          </p:cNvPr>
          <p:cNvSpPr txBox="1"/>
          <p:nvPr/>
        </p:nvSpPr>
        <p:spPr>
          <a:xfrm>
            <a:off x="7074213" y="6215996"/>
            <a:ext cx="4362821" cy="369332"/>
          </a:xfrm>
          <a:prstGeom prst="rect">
            <a:avLst/>
          </a:prstGeom>
          <a:noFill/>
        </p:spPr>
        <p:txBody>
          <a:bodyPr wrap="square" rtlCol="0">
            <a:spAutoFit/>
          </a:bodyPr>
          <a:lstStyle/>
          <a:p>
            <a:r>
              <a:rPr lang="fr-FR" b="1" dirty="0">
                <a:latin typeface="Calibri" panose="020F0502020204030204" pitchFamily="34" charset="0"/>
              </a:rPr>
              <a:t>Hymne national : « Flower of Scotland »</a:t>
            </a:r>
          </a:p>
        </p:txBody>
      </p:sp>
      <p:pic>
        <p:nvPicPr>
          <p:cNvPr id="7" name="Image 6" descr="Thom Evans makes remarkable return to rugby at Dubai Sevens just five ...">
            <a:extLst>
              <a:ext uri="{FF2B5EF4-FFF2-40B4-BE49-F238E27FC236}">
                <a16:creationId xmlns:a16="http://schemas.microsoft.com/office/drawing/2014/main" id="{1EA38700-0CDF-B60F-841B-FAC73474380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1480" y="906467"/>
            <a:ext cx="2391901" cy="2357309"/>
          </a:xfrm>
          <a:prstGeom prst="rect">
            <a:avLst/>
          </a:prstGeom>
          <a:noFill/>
          <a:ln>
            <a:noFill/>
          </a:ln>
        </p:spPr>
      </p:pic>
      <p:pic>
        <p:nvPicPr>
          <p:cNvPr id="7170" name="Picture 2">
            <a:extLst>
              <a:ext uri="{FF2B5EF4-FFF2-40B4-BE49-F238E27FC236}">
                <a16:creationId xmlns:a16="http://schemas.microsoft.com/office/drawing/2014/main" id="{560A40C5-B367-BD0E-0BBF-54FB361F04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7357" y="0"/>
            <a:ext cx="2112011" cy="1267207"/>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descr="Pourquoi le chardon est-il l'un des symboles de l'Ecosse">
            <a:extLst>
              <a:ext uri="{FF2B5EF4-FFF2-40B4-BE49-F238E27FC236}">
                <a16:creationId xmlns:a16="http://schemas.microsoft.com/office/drawing/2014/main" id="{2F5586E4-804B-EE35-CA79-B56AE87FCE5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2010" y="1815480"/>
            <a:ext cx="3134995" cy="1646555"/>
          </a:xfrm>
          <a:prstGeom prst="rect">
            <a:avLst/>
          </a:prstGeom>
          <a:noFill/>
          <a:ln>
            <a:noFill/>
          </a:ln>
        </p:spPr>
      </p:pic>
      <p:pic>
        <p:nvPicPr>
          <p:cNvPr id="11" name="Image 10" descr="Résultat d’images pour stade murafield rugby">
            <a:extLst>
              <a:ext uri="{FF2B5EF4-FFF2-40B4-BE49-F238E27FC236}">
                <a16:creationId xmlns:a16="http://schemas.microsoft.com/office/drawing/2014/main" id="{00BCAB37-07E9-119E-5694-6FBFE5F6509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58544" y="3990782"/>
            <a:ext cx="3120732" cy="2004758"/>
          </a:xfrm>
          <a:prstGeom prst="rect">
            <a:avLst/>
          </a:prstGeom>
          <a:noFill/>
          <a:ln>
            <a:noFill/>
          </a:ln>
        </p:spPr>
      </p:pic>
      <p:pic>
        <p:nvPicPr>
          <p:cNvPr id="13" name="Média en ligne 12" title="Flower of Scotland | Scotland vs France">
            <a:hlinkClick r:id="" action="ppaction://media"/>
            <a:extLst>
              <a:ext uri="{FF2B5EF4-FFF2-40B4-BE49-F238E27FC236}">
                <a16:creationId xmlns:a16="http://schemas.microsoft.com/office/drawing/2014/main" id="{EE2E14E2-5ED0-53B0-54E0-B751763DA3FD}"/>
              </a:ext>
            </a:extLst>
          </p:cNvPr>
          <p:cNvPicPr>
            <a:picLocks noRot="1" noChangeAspect="1"/>
          </p:cNvPicPr>
          <p:nvPr>
            <a:videoFile r:link="rId1"/>
          </p:nvPr>
        </p:nvPicPr>
        <p:blipFill>
          <a:blip r:embed="rId7"/>
          <a:stretch>
            <a:fillRect/>
          </a:stretch>
        </p:blipFill>
        <p:spPr>
          <a:xfrm>
            <a:off x="7682010" y="4383175"/>
            <a:ext cx="3032038" cy="1713105"/>
          </a:xfrm>
          <a:prstGeom prst="rect">
            <a:avLst/>
          </a:prstGeom>
        </p:spPr>
      </p:pic>
    </p:spTree>
    <p:extLst>
      <p:ext uri="{BB962C8B-B14F-4D97-AF65-F5344CB8AC3E}">
        <p14:creationId xmlns:p14="http://schemas.microsoft.com/office/powerpoint/2010/main" val="144910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style.rotation</p:attrName>
                                        </p:attrNameLst>
                                      </p:cBhvr>
                                      <p:tavLst>
                                        <p:tav tm="0">
                                          <p:val>
                                            <p:fltVal val="360"/>
                                          </p:val>
                                        </p:tav>
                                        <p:tav tm="100000">
                                          <p:val>
                                            <p:fltVal val="0"/>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 calcmode="lin" valueType="num">
                                      <p:cBhvr>
                                        <p:cTn id="38" dur="500" fill="hold"/>
                                        <p:tgtEl>
                                          <p:spTgt spid="10"/>
                                        </p:tgtEl>
                                        <p:attrNameLst>
                                          <p:attrName>style.rotation</p:attrName>
                                        </p:attrNameLst>
                                      </p:cBhvr>
                                      <p:tavLst>
                                        <p:tav tm="0">
                                          <p:val>
                                            <p:fltVal val="360"/>
                                          </p:val>
                                        </p:tav>
                                        <p:tav tm="100000">
                                          <p:val>
                                            <p:fltVal val="0"/>
                                          </p:val>
                                        </p:tav>
                                      </p:tavLst>
                                    </p:anim>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 calcmode="lin" valueType="num">
                                      <p:cBhvr>
                                        <p:cTn id="53" dur="500" fill="hold"/>
                                        <p:tgtEl>
                                          <p:spTgt spid="12"/>
                                        </p:tgtEl>
                                        <p:attrNameLst>
                                          <p:attrName>style.rotation</p:attrName>
                                        </p:attrNameLst>
                                      </p:cBhvr>
                                      <p:tavLst>
                                        <p:tav tm="0">
                                          <p:val>
                                            <p:fltVal val="360"/>
                                          </p:val>
                                        </p:tav>
                                        <p:tav tm="100000">
                                          <p:val>
                                            <p:fltVal val="0"/>
                                          </p:val>
                                        </p:tav>
                                      </p:tavLst>
                                    </p:anim>
                                    <p:animEffect transition="in" filter="fade">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 calcmode="lin" valueType="num">
                                      <p:cBhvr>
                                        <p:cTn id="61" dur="500" fill="hold"/>
                                        <p:tgtEl>
                                          <p:spTgt spid="16"/>
                                        </p:tgtEl>
                                        <p:attrNameLst>
                                          <p:attrName>style.rotation</p:attrName>
                                        </p:attrNameLst>
                                      </p:cBhvr>
                                      <p:tavLst>
                                        <p:tav tm="0">
                                          <p:val>
                                            <p:fltVal val="360"/>
                                          </p:val>
                                        </p:tav>
                                        <p:tav tm="100000">
                                          <p:val>
                                            <p:fltVal val="0"/>
                                          </p:val>
                                        </p:tav>
                                      </p:tavLst>
                                    </p:anim>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mediacall" presetSubtype="0" fill="hold" nodeType="clickEffect">
                                  <p:stCondLst>
                                    <p:cond delay="0"/>
                                  </p:stCondLst>
                                  <p:childTnLst>
                                    <p:cmd type="call" cmd="playFrom(0.0)">
                                      <p:cBhvr>
                                        <p:cTn id="70" dur="1" fill="hold"/>
                                        <p:tgtEl>
                                          <p:spTgt spid="13"/>
                                        </p:tgtEl>
                                      </p:cBhvr>
                                    </p:cmd>
                                  </p:childTnLst>
                                </p:cTn>
                              </p:par>
                            </p:childTnLst>
                          </p:cTn>
                        </p:par>
                      </p:childTnLst>
                    </p:cTn>
                  </p:par>
                  <p:par>
                    <p:cTn id="71" fill="hold">
                      <p:stCondLst>
                        <p:cond delay="indefinite"/>
                      </p:stCondLst>
                      <p:childTnLst>
                        <p:par>
                          <p:cTn id="72" fill="hold">
                            <p:stCondLst>
                              <p:cond delay="0"/>
                            </p:stCondLst>
                            <p:childTnLst>
                              <p:par>
                                <p:cTn id="73" presetID="45" presetClass="entr" presetSubtype="0" fill="hold"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2000"/>
                                        <p:tgtEl>
                                          <p:spTgt spid="13"/>
                                        </p:tgtEl>
                                      </p:cBhvr>
                                    </p:animEffect>
                                    <p:anim calcmode="lin" valueType="num">
                                      <p:cBhvr>
                                        <p:cTn id="76" dur="2000" fill="hold"/>
                                        <p:tgtEl>
                                          <p:spTgt spid="13"/>
                                        </p:tgtEl>
                                        <p:attrNameLst>
                                          <p:attrName>ppt_w</p:attrName>
                                        </p:attrNameLst>
                                      </p:cBhvr>
                                      <p:tavLst>
                                        <p:tav tm="0" fmla="#ppt_w*sin(2.5*pi*$)">
                                          <p:val>
                                            <p:fltVal val="0"/>
                                          </p:val>
                                        </p:tav>
                                        <p:tav tm="100000">
                                          <p:val>
                                            <p:fltVal val="1"/>
                                          </p:val>
                                        </p:tav>
                                      </p:tavLst>
                                    </p:anim>
                                    <p:anim calcmode="lin" valueType="num">
                                      <p:cBhvr>
                                        <p:cTn id="77"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78" fill="hold" display="0">
                  <p:stCondLst>
                    <p:cond delay="indefinite"/>
                  </p:stCondLst>
                </p:cTn>
                <p:tgtEl>
                  <p:spTgt spid="13"/>
                </p:tgtEl>
              </p:cMediaNode>
            </p:video>
            <p:seq concurrent="1" nextAc="seek">
              <p:cTn id="79" restart="whenNotActive" fill="hold" evtFilter="cancelBubble" nodeType="interactiveSeq">
                <p:stCondLst>
                  <p:cond evt="onClick" delay="0">
                    <p:tgtEl>
                      <p:spTgt spid="13"/>
                    </p:tgtEl>
                  </p:cond>
                </p:stCondLst>
                <p:endSync evt="end" delay="0">
                  <p:rtn val="all"/>
                </p:endSync>
                <p:childTnLst>
                  <p:par>
                    <p:cTn id="80" fill="hold">
                      <p:stCondLst>
                        <p:cond delay="0"/>
                      </p:stCondLst>
                      <p:childTnLst>
                        <p:par>
                          <p:cTn id="81" fill="hold">
                            <p:stCondLst>
                              <p:cond delay="0"/>
                            </p:stCondLst>
                            <p:childTnLst>
                              <p:par>
                                <p:cTn id="82" presetID="2" presetClass="mediacall" presetSubtype="0" fill="hold" nodeType="clickEffect">
                                  <p:stCondLst>
                                    <p:cond delay="0"/>
                                  </p:stCondLst>
                                  <p:childTnLst>
                                    <p:cmd type="call" cmd="togglePause">
                                      <p:cBhvr>
                                        <p:cTn id="83" dur="1" fill="hold"/>
                                        <p:tgtEl>
                                          <p:spTgt spid="13"/>
                                        </p:tgtEl>
                                      </p:cBhvr>
                                    </p:cmd>
                                  </p:childTnLst>
                                </p:cTn>
                              </p:par>
                            </p:childTnLst>
                          </p:cTn>
                        </p:par>
                      </p:childTnLst>
                    </p:cTn>
                  </p:par>
                </p:childTnLst>
              </p:cTn>
              <p:nextCondLst>
                <p:cond evt="onClick" delay="0">
                  <p:tgtEl>
                    <p:spTgt spid="13"/>
                  </p:tgtEl>
                </p:cond>
              </p:nextCondLst>
            </p:seq>
          </p:childTnLst>
        </p:cTn>
      </p:par>
    </p:tnLst>
    <p:bldLst>
      <p:bldP spid="8" grpId="0"/>
      <p:bldP spid="10" grpId="0"/>
      <p:bldP spid="12" grpId="0"/>
      <p:bldP spid="16" grpId="0"/>
    </p:bldLst>
  </p:timing>
</p:sld>
</file>

<file path=ppt/theme/theme1.xml><?xml version="1.0" encoding="utf-8"?>
<a:theme xmlns:a="http://schemas.openxmlformats.org/drawingml/2006/main" name="Traînée de condensation">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raînée de condensatio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înée de condensatio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TM04033937[[fn=Traînée de condensation]]</Template>
  <TotalTime>1465</TotalTime>
  <Words>1778</Words>
  <Application>Microsoft Office PowerPoint</Application>
  <PresentationFormat>Grand écran</PresentationFormat>
  <Paragraphs>199</Paragraphs>
  <Slides>25</Slides>
  <Notes>0</Notes>
  <HiddenSlides>0</HiddenSlides>
  <MMClips>7</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25</vt:i4>
      </vt:variant>
    </vt:vector>
  </HeadingPairs>
  <TitlesOfParts>
    <vt:vector size="34" baseType="lpstr">
      <vt:lpstr>Aptos</vt:lpstr>
      <vt:lpstr>Arial</vt:lpstr>
      <vt:lpstr>Bernard MT Condensed</vt:lpstr>
      <vt:lpstr>Calibri</vt:lpstr>
      <vt:lpstr>Century Gothic</vt:lpstr>
      <vt:lpstr>Segoe UI</vt:lpstr>
      <vt:lpstr>Symbol</vt:lpstr>
      <vt:lpstr>Times New Roman</vt:lpstr>
      <vt:lpstr>Traînée de condensation</vt:lpstr>
      <vt:lpstr>Présentation PowerPoint</vt:lpstr>
      <vt:lpstr>Présentation PowerPoint</vt:lpstr>
      <vt:lpstr>HISTOIRE du rugby à XV</vt:lpstr>
      <vt:lpstr>Présentation PowerPoint</vt:lpstr>
      <vt:lpstr>HISTOIRE DU tournoi ET REGLEMENT</vt:lpstr>
      <vt:lpstr>Carte des 6 nations qui participent au tournoi</vt:lpstr>
      <vt:lpstr>ANGLETERRE  </vt:lpstr>
      <vt:lpstr>PAYS DE GALLES  </vt:lpstr>
      <vt:lpstr>ECOSSE  </vt:lpstr>
      <vt:lpstr>L’IRLANDE  </vt:lpstr>
      <vt:lpstr>FRANCE  </vt:lpstr>
      <vt:lpstr>ITALIE  </vt:lpstr>
      <vt:lpstr>fonctionnement et période</vt:lpstr>
      <vt:lpstr>BAREME DES POINTS</vt:lpstr>
      <vt:lpstr>PALMARES</vt:lpstr>
      <vt:lpstr>CALENDRIER DU TOURNOI DES VI NATIONS 2025</vt:lpstr>
      <vt:lpstr>RESULTATS DE LA 1èRE JOURNEE</vt:lpstr>
      <vt:lpstr>ANECDOTE N°1 : Pourquoi en 1962 un match a –t-il été reporté ?</vt:lpstr>
      <vt:lpstr>ANECDOTE N°2 : Quel a été le résultat du tournoi en 1973 ?</vt:lpstr>
      <vt:lpstr>ANECDOTE N°3 : Qu’a fait le XV de France en 1977?</vt:lpstr>
      <vt:lpstr>ANECDOTE N°4 : Quelle est la particularité du trophée décerné jusqu’en 2015 ?</vt:lpstr>
      <vt:lpstr>ANECDOTE N°5 : Quelle équipe totalise plus de dernières places que de matchs remportés depuis son entrée dans la compétition ?</vt:lpstr>
      <vt:lpstr>ANECDOTE N°6 : Pourquoi la France a-t-elle était exclue du tournoi des V nations de 1932 à 1939 ?  </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Juliette ROBERT</dc:creator>
  <cp:lastModifiedBy>Juliette ROBERT</cp:lastModifiedBy>
  <cp:revision>30</cp:revision>
  <dcterms:created xsi:type="dcterms:W3CDTF">2025-01-26T09:54:00Z</dcterms:created>
  <dcterms:modified xsi:type="dcterms:W3CDTF">2025-02-02T22:05:17Z</dcterms:modified>
</cp:coreProperties>
</file>