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7" r:id="rId4"/>
    <p:sldId id="257" r:id="rId5"/>
    <p:sldId id="266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70" r:id="rId14"/>
    <p:sldId id="269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FA76D-E79E-0DF3-6FB1-F3D04A1B8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CEDD6C-9171-A587-1A87-7A6E49A5F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E4376B-F5EB-EB86-AD15-7D277354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F77859-5656-5AFC-D487-41AF0F29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23AAFE-A440-1456-04F3-D671BBDC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29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CBEE5-E820-FF73-C3EC-5ED64F9F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31C520-3C0A-BB23-C3DF-9E448ECC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A65CD6-FB5B-59C4-1CC5-0A009DFD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D79C57-4CF9-C70D-E289-74FAB80E5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085401-0566-DC7D-F27A-833D4CB9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80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ADDCAF5-C4B3-13EB-3E51-0DB9D7F94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51FDF9-4DF6-0C13-CD15-BA0FE4FCC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84D9A0-1D36-0876-CF3C-04198DC2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1D3468-3E07-EC6F-0807-3917B635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9E2E88-EC6F-D350-8757-AF5B9789D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37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60FF0E-6246-B2E2-0DDA-4D204B48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FA645B-1121-5BF6-2201-95C4AD2E9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997BC-6929-DCBF-7B62-F69E4455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7DFADC-2F4A-963C-29E8-BC75F508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FB3807-8E85-B528-507B-1B97F01F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4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AEC64-B771-67A8-E360-5408E0A0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B86A9D-8E05-2459-DC99-089F4AB2D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5C2743-34D6-16F5-B4D2-A7EE8D04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9CF7CB-2028-99DB-1D57-49134E3A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D2AACF-B757-01F5-F939-A9D4C154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91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4E266-AC01-C7A6-5CDE-A90CAC8C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14D7F4-E223-C453-6B8D-79E90434E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E36DAA-08D8-BD49-D2B0-D23E3162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647190-5259-5FEC-4AF0-D8A9323E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BF6760-3BBA-FB95-DA3A-9F1401E3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6A2B9B-3383-8B6D-CA75-2B481CAE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62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03A26-42C6-0356-D563-578683E5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89A7F1-3E81-86A5-C0B0-16BFE554B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38A48E-408B-5D09-6162-AF378EFA1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81F595F-8C56-7A77-B216-779B9C122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0E5CE5-57BD-5B25-D904-8A8E15F80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5DC6355-E0F2-C6E0-C3CD-D56F48CA1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9D93E18-A04F-3F6F-F8D3-AB1CE0BA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9E6692-0AB5-CBF6-9D3F-3A64FB60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53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2A480C-88E8-6891-A207-16D0117C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8FB626-BA53-52B4-5BF3-68252ED1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31019F-E537-4EA8-3DC0-EC1104AED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BB2705-27F3-9325-7244-3DAC080A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0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AB5C52-7D13-8194-6687-385154B7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A5AD85-3B20-8E8B-802D-508E4F55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7F7BD0-173D-F091-88AD-8E8283CF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62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5F55C-D0B4-4C8F-F6ED-A9DDD53E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FE0F01-14B4-CEB0-5CF3-92223C217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2F1B4F-510F-892A-2A34-C6A00C058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BF1086-96C5-2080-5E54-69560D7D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B65F53-EC39-1EFD-2F53-CE609145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0FC723-A806-7C2E-D83E-4766ECEB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18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5EA108-D580-C3C2-D32B-8EDB5AA8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D01DB5-E19D-6BA0-A02E-997045968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0D1088-B0B9-215C-28DC-E5C2AB4C2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3E792A-DFCA-2183-0769-30A49AE6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F6DD6D-84CF-C896-220E-4F3D739E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A9FC73-7DBB-E47C-32C3-860AB704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34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9415E2-D419-CEA1-AF2E-375040DF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150326-1384-7B6C-037B-D5F176CDA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8B7109-355D-DD35-A17E-5549DC61B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94976A-7B1E-114C-9746-7BDCB9899EB3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C80A0D-16F7-6710-2916-8697F9BB1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4CA65F-DEF3-1C0E-2069-921DEA429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1807E-67AC-C441-BD2C-7E7221F3F5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51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0E8C84-5B9B-590D-986B-0A6EE1E8B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1809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6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B0A387F-0C0F-AEA8-198D-352097D1CFD2}"/>
              </a:ext>
            </a:extLst>
          </p:cNvPr>
          <p:cNvSpPr txBox="1">
            <a:spLocks/>
          </p:cNvSpPr>
          <p:nvPr/>
        </p:nvSpPr>
        <p:spPr>
          <a:xfrm>
            <a:off x="351617" y="3102787"/>
            <a:ext cx="3387550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4000" b="1" i="1" dirty="0">
                <a:solidFill>
                  <a:srgbClr val="FFFFFF"/>
                </a:solidFill>
              </a:rPr>
              <a:t>La fabrication du vin</a:t>
            </a:r>
          </a:p>
        </p:txBody>
      </p:sp>
    </p:spTree>
    <p:extLst>
      <p:ext uri="{BB962C8B-B14F-4D97-AF65-F5344CB8AC3E}">
        <p14:creationId xmlns:p14="http://schemas.microsoft.com/office/powerpoint/2010/main" val="1589595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" name="Rectangle 347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8DF4B6-F018-CD52-1FC3-28D4A030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65778" cy="2822504"/>
          </a:xfrm>
          <a:solidFill>
            <a:schemeClr val="tx2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fr-FR" sz="4000" b="1" i="1" dirty="0">
                <a:solidFill>
                  <a:schemeClr val="bg1"/>
                </a:solidFill>
              </a:rPr>
              <a:t>La vinification</a:t>
            </a:r>
            <a:br>
              <a:rPr lang="fr-FR" sz="4000" b="1" i="1" dirty="0">
                <a:solidFill>
                  <a:schemeClr val="bg1"/>
                </a:solidFill>
              </a:rPr>
            </a:br>
            <a:r>
              <a:rPr lang="fr-FR" sz="4000" b="1" i="1" dirty="0">
                <a:solidFill>
                  <a:schemeClr val="bg1"/>
                </a:solidFill>
              </a:rPr>
              <a:t> en 4 étapes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09CB9B-3770-5334-3E08-446AA618F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1" b="15683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350" name="Rectangle 34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819CD5-00DD-63CC-B911-AB574FC86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0" r="-3" b="13027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C99E1F-850B-253C-CED8-FA493D73D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7"/>
            <a:ext cx="6128026" cy="2732929"/>
          </a:xfrm>
        </p:spPr>
        <p:txBody>
          <a:bodyPr anchor="ctr">
            <a:normAutofit fontScale="47500" lnSpcReduction="20000"/>
          </a:bodyPr>
          <a:lstStyle/>
          <a:p>
            <a:pPr marL="0" indent="0" algn="just">
              <a:buNone/>
            </a:pPr>
            <a:r>
              <a:rPr lang="fr-FR" sz="5500" b="1" i="1" dirty="0">
                <a:solidFill>
                  <a:schemeClr val="accent1"/>
                </a:solidFill>
              </a:rPr>
              <a:t>4.  L’élevage</a:t>
            </a:r>
          </a:p>
          <a:p>
            <a:pPr marL="0" indent="0" algn="just">
              <a:buNone/>
            </a:pPr>
            <a:r>
              <a:rPr lang="fr-FR" sz="4200" dirty="0"/>
              <a:t>L’élevage permet au vin de se développer </a:t>
            </a:r>
          </a:p>
          <a:p>
            <a:pPr marL="0" indent="0" algn="just">
              <a:buNone/>
            </a:pPr>
            <a:r>
              <a:rPr lang="fr-FR" sz="4200" dirty="0"/>
              <a:t>Durant cette période il va s’oxygéner et développer de nouvelle saveur ( boisé, épicée, fruité)</a:t>
            </a:r>
          </a:p>
          <a:p>
            <a:pPr marL="0" indent="0" algn="just">
              <a:buNone/>
            </a:pPr>
            <a:r>
              <a:rPr lang="fr-FR" sz="4200" dirty="0"/>
              <a:t>Cette étape de maturation se fait dans des cuves en acier ou des tonneaux en chênes.</a:t>
            </a:r>
          </a:p>
          <a:p>
            <a:pPr marL="0" indent="0" algn="just">
              <a:buNone/>
            </a:pPr>
            <a:r>
              <a:rPr lang="fr-FR" sz="4200" dirty="0"/>
              <a:t>Pendant cette étape le vin va se clarifier. Les derniers résidus sont éliminés par sédimentation en tombant au fond de la cuve</a:t>
            </a:r>
          </a:p>
          <a:p>
            <a:pPr marL="0" indent="0" algn="just">
              <a:buNone/>
            </a:pPr>
            <a:endParaRPr lang="fr-FR" sz="1400" dirty="0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ECBD41-4702-5F8F-4C47-C83B7B13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b="1" i="1">
                <a:solidFill>
                  <a:srgbClr val="FFFFFF"/>
                </a:solidFill>
              </a:rPr>
              <a:t>L’assemblage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B1A4F2-86C6-795B-2794-0222443B5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fr-FR" sz="2000"/>
              <a:t>Les étapes de vinification sont réalisées pour chaque cépage différent </a:t>
            </a:r>
          </a:p>
          <a:p>
            <a:pPr marL="0" indent="0" algn="just">
              <a:buNone/>
            </a:pPr>
            <a:r>
              <a:rPr lang="fr-FR" sz="2000"/>
              <a:t>L’assemblage consiste à mélanger plusieurs vins avant d’être en mis en bouteille </a:t>
            </a:r>
          </a:p>
          <a:p>
            <a:pPr marL="0" indent="0" algn="just">
              <a:buNone/>
            </a:pPr>
            <a:endParaRPr lang="fr-FR" sz="2000"/>
          </a:p>
          <a:p>
            <a:pPr marL="0" indent="0" algn="just">
              <a:buNone/>
            </a:pPr>
            <a:endParaRPr lang="fr-FR" sz="2000"/>
          </a:p>
          <a:p>
            <a:pPr marL="0" indent="0" algn="just">
              <a:buNone/>
            </a:pPr>
            <a:endParaRPr lang="fr-FR" sz="20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7CA78A-28D4-EF1E-4A7B-DB3FECD6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18099"/>
          <a:stretch/>
        </p:blipFill>
        <p:spPr>
          <a:xfrm>
            <a:off x="71917" y="85206"/>
            <a:ext cx="5415958" cy="22236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352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5ACD4E9-76A7-7925-2F80-6C50C84D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510253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mise en bouteille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C989E0-E03E-5CD3-B7C3-799C6283F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0" r="-1" b="1680"/>
          <a:stretch/>
        </p:blipFill>
        <p:spPr>
          <a:xfrm>
            <a:off x="1940256" y="424152"/>
            <a:ext cx="8311487" cy="317210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1A47C-7ACB-CD69-76D1-0D1F8B34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251" y="4270232"/>
            <a:ext cx="8332826" cy="11199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900" dirty="0"/>
              <a:t>Le vigneron </a:t>
            </a:r>
            <a:r>
              <a:rPr lang="en-US" sz="1900" dirty="0" err="1"/>
              <a:t>peut</a:t>
            </a:r>
            <a:r>
              <a:rPr lang="en-US" sz="1900" dirty="0"/>
              <a:t> decider de faire </a:t>
            </a:r>
            <a:r>
              <a:rPr lang="en-US" sz="1900" dirty="0" err="1"/>
              <a:t>vieillir</a:t>
            </a:r>
            <a:r>
              <a:rPr lang="en-US" sz="1900" dirty="0"/>
              <a:t> pendant un certain </a:t>
            </a:r>
            <a:r>
              <a:rPr lang="en-US" sz="1900" dirty="0" err="1"/>
              <a:t>nombre</a:t>
            </a:r>
            <a:r>
              <a:rPr lang="en-US" sz="1900" dirty="0"/>
              <a:t> </a:t>
            </a:r>
            <a:r>
              <a:rPr lang="fr-FR" sz="1900" dirty="0"/>
              <a:t>d’année </a:t>
            </a:r>
            <a:r>
              <a:rPr lang="en-US" sz="1900" dirty="0"/>
              <a:t>son vin dans les caves pour </a:t>
            </a:r>
            <a:r>
              <a:rPr lang="en-US" sz="1900" dirty="0" err="1"/>
              <a:t>qu’il</a:t>
            </a:r>
            <a:r>
              <a:rPr lang="fr-FR" sz="1900" dirty="0"/>
              <a:t> </a:t>
            </a:r>
            <a:r>
              <a:rPr lang="en-US" sz="1900" dirty="0"/>
              <a:t>continue de </a:t>
            </a:r>
            <a:r>
              <a:rPr lang="en-US" sz="1900" dirty="0" err="1"/>
              <a:t>développer</a:t>
            </a:r>
            <a:r>
              <a:rPr lang="fr-FR" sz="1900" dirty="0"/>
              <a:t> </a:t>
            </a:r>
            <a:r>
              <a:rPr lang="en-US" sz="1900" dirty="0"/>
              <a:t>de nouveaux </a:t>
            </a:r>
            <a:r>
              <a:rPr lang="en-US" sz="1900" dirty="0" err="1"/>
              <a:t>arômes</a:t>
            </a:r>
            <a:endParaRPr lang="en-US" sz="1900" dirty="0"/>
          </a:p>
          <a:p>
            <a:pPr marL="0"/>
            <a:r>
              <a:rPr lang="en-US" sz="1900" dirty="0"/>
              <a:t>Ou </a:t>
            </a:r>
            <a:r>
              <a:rPr lang="fr-FR" sz="1900" dirty="0"/>
              <a:t>il peut</a:t>
            </a:r>
            <a:r>
              <a:rPr lang="en-US" sz="1900" dirty="0"/>
              <a:t> </a:t>
            </a:r>
            <a:r>
              <a:rPr lang="en-US" sz="1900" dirty="0" err="1"/>
              <a:t>le</a:t>
            </a:r>
            <a:r>
              <a:rPr lang="en-US" sz="1900" dirty="0"/>
              <a:t> </a:t>
            </a:r>
            <a:r>
              <a:rPr lang="en-US" sz="1900" dirty="0" err="1"/>
              <a:t>mettre</a:t>
            </a:r>
            <a:r>
              <a:rPr lang="en-US" sz="1900" dirty="0"/>
              <a:t> en </a:t>
            </a:r>
            <a:r>
              <a:rPr lang="en-US" sz="1900" dirty="0" err="1"/>
              <a:t>bouteille</a:t>
            </a:r>
            <a:r>
              <a:rPr lang="en-US" sz="1900" dirty="0"/>
              <a:t> pour </a:t>
            </a:r>
            <a:r>
              <a:rPr lang="en-US" sz="1900" dirty="0" err="1"/>
              <a:t>le</a:t>
            </a:r>
            <a:r>
              <a:rPr lang="en-US" sz="1900" dirty="0"/>
              <a:t> </a:t>
            </a:r>
            <a:r>
              <a:rPr lang="fr-FR" sz="1900" dirty="0"/>
              <a:t>commercialiser.</a:t>
            </a:r>
            <a:endParaRPr lang="en-US" sz="1900" dirty="0"/>
          </a:p>
          <a:p>
            <a:pPr marL="0"/>
            <a:endParaRPr lang="en-US" sz="1900" dirty="0"/>
          </a:p>
          <a:p>
            <a:pPr marL="0"/>
            <a:endParaRPr lang="en-US" sz="19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7B38520-8D3E-3482-E880-108D1D157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18099"/>
          <a:stretch/>
        </p:blipFill>
        <p:spPr>
          <a:xfrm>
            <a:off x="10153648" y="5310074"/>
            <a:ext cx="1782160" cy="15016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454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51CF4D-C34B-1E47-5214-8EC16B17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800" b="1" i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Schéma récapitulatif 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2D1C718-98B7-4867-D1F4-3A17A9B0B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4" b="-1"/>
          <a:stretch/>
        </p:blipFill>
        <p:spPr>
          <a:xfrm>
            <a:off x="4840133" y="201730"/>
            <a:ext cx="6528425" cy="609322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5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C4C3894-8E60-D124-4F33-C7A330D73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6027"/>
          <a:stretch/>
        </p:blipFill>
        <p:spPr>
          <a:xfrm>
            <a:off x="1034707" y="2739216"/>
            <a:ext cx="3197327" cy="3661151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trim.20261043-162A-4693-8F41-CD90230CFD87.MOV">
            <a:hlinkClick r:id="" action="ppaction://media"/>
            <a:extLst>
              <a:ext uri="{FF2B5EF4-FFF2-40B4-BE49-F238E27FC236}">
                <a16:creationId xmlns:a16="http://schemas.microsoft.com/office/drawing/2014/main" id="{78A988AB-5A65-798E-B737-C61AABFA5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3030" y="457633"/>
            <a:ext cx="3340083" cy="593792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5BDF97E-185D-EB8B-7487-2376BBB19149}"/>
              </a:ext>
            </a:extLst>
          </p:cNvPr>
          <p:cNvSpPr txBox="1">
            <a:spLocks/>
          </p:cNvSpPr>
          <p:nvPr/>
        </p:nvSpPr>
        <p:spPr>
          <a:xfrm>
            <a:off x="761999" y="1138036"/>
            <a:ext cx="4526973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i="1" dirty="0">
                <a:solidFill>
                  <a:schemeClr val="accent1"/>
                </a:solidFill>
              </a:rPr>
              <a:t>Un vigneron : Raymond Walter</a:t>
            </a:r>
          </a:p>
        </p:txBody>
      </p:sp>
    </p:spTree>
    <p:extLst>
      <p:ext uri="{BB962C8B-B14F-4D97-AF65-F5344CB8AC3E}">
        <p14:creationId xmlns:p14="http://schemas.microsoft.com/office/powerpoint/2010/main" val="21454147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A2D5E95-6630-EBA0-B912-BBF436856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0A1EBD-67BE-BFF0-EA01-46790CD94946}"/>
              </a:ext>
            </a:extLst>
          </p:cNvPr>
          <p:cNvSpPr txBox="1"/>
          <p:nvPr/>
        </p:nvSpPr>
        <p:spPr>
          <a:xfrm>
            <a:off x="162609" y="1444883"/>
            <a:ext cx="62994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6600" b="1" i="1" dirty="0">
                <a:solidFill>
                  <a:schemeClr val="bg1"/>
                </a:solidFill>
              </a:rPr>
              <a:t>MERCI</a:t>
            </a:r>
          </a:p>
          <a:p>
            <a:pPr algn="l"/>
            <a:r>
              <a:rPr lang="fr-FR" sz="4000" b="1" i="1" dirty="0">
                <a:solidFill>
                  <a:schemeClr val="bg1"/>
                </a:solidFill>
              </a:rPr>
              <a:t>Et bonne dégustation </a:t>
            </a:r>
            <a:r>
              <a:rPr lang="fr-FR" sz="4000" b="1" dirty="0">
                <a:solidFill>
                  <a:schemeClr val="bg1"/>
                </a:solidFill>
              </a:rPr>
              <a:t>😉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A583DEE-F4AA-D1C3-247D-78D6C98F6153}"/>
              </a:ext>
            </a:extLst>
          </p:cNvPr>
          <p:cNvSpPr txBox="1">
            <a:spLocks/>
          </p:cNvSpPr>
          <p:nvPr/>
        </p:nvSpPr>
        <p:spPr>
          <a:xfrm>
            <a:off x="3140138" y="3168432"/>
            <a:ext cx="3080372" cy="616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i="1" dirty="0">
                <a:solidFill>
                  <a:srgbClr val="FFFFFF"/>
                </a:solidFill>
              </a:rPr>
              <a:t>Tristan LaVigne </a:t>
            </a:r>
          </a:p>
        </p:txBody>
      </p:sp>
    </p:spTree>
    <p:extLst>
      <p:ext uri="{BB962C8B-B14F-4D97-AF65-F5344CB8AC3E}">
        <p14:creationId xmlns:p14="http://schemas.microsoft.com/office/powerpoint/2010/main" val="408051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3C0ADE-716F-7FFC-D64E-D0BD5C00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b="1" dirty="0">
                <a:solidFill>
                  <a:srgbClr val="FFFFFF"/>
                </a:solidFill>
              </a:rPr>
              <a:t> </a:t>
            </a:r>
            <a:r>
              <a:rPr lang="fr-FR" sz="4000" b="1" i="1" dirty="0">
                <a:solidFill>
                  <a:srgbClr val="FFFFFF"/>
                </a:solidFill>
              </a:rPr>
              <a:t>Sommaire</a:t>
            </a:r>
            <a:r>
              <a:rPr lang="fr-FR" sz="40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25FEB89-F64D-E8F6-934F-90961C608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Ø"/>
            </a:pPr>
            <a:r>
              <a:rPr lang="fr-FR" sz="2000" dirty="0"/>
              <a:t>La vigne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fr-FR" sz="2000" dirty="0"/>
              <a:t>Les vendanges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fr-FR" sz="2000" dirty="0"/>
              <a:t>La vinification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fr-FR" sz="2000" dirty="0"/>
              <a:t>L’assemblage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fr-FR" sz="2000" dirty="0"/>
              <a:t>La mise en bouteille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fr-FR" sz="2000" dirty="0"/>
              <a:t>Un vigneron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91070B-07EB-3192-362F-2E1C029AF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18099"/>
          <a:stretch/>
        </p:blipFill>
        <p:spPr>
          <a:xfrm>
            <a:off x="71917" y="85206"/>
            <a:ext cx="5415958" cy="22236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756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58E4D3-04D8-963D-0C94-6262FB4D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fr-FR" sz="4000" b="1" i="1">
                <a:solidFill>
                  <a:srgbClr val="FFFFFF"/>
                </a:solidFill>
              </a:rPr>
              <a:t>Quelques chiffres</a:t>
            </a:r>
          </a:p>
        </p:txBody>
      </p:sp>
      <p:sp>
        <p:nvSpPr>
          <p:cNvPr id="11" name="Ruban : courbé et incliné vers le haut 10">
            <a:extLst>
              <a:ext uri="{FF2B5EF4-FFF2-40B4-BE49-F238E27FC236}">
                <a16:creationId xmlns:a16="http://schemas.microsoft.com/office/drawing/2014/main" id="{C31F20C2-87B0-65B3-7343-E5603C67CA40}"/>
              </a:ext>
            </a:extLst>
          </p:cNvPr>
          <p:cNvSpPr/>
          <p:nvPr/>
        </p:nvSpPr>
        <p:spPr>
          <a:xfrm>
            <a:off x="6307746" y="4640179"/>
            <a:ext cx="2766299" cy="1517904"/>
          </a:xfrm>
          <a:prstGeom prst="ellipseRibbon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1er producteur mondiale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0E7147-5653-2E2E-47C9-DF838B721713}"/>
              </a:ext>
            </a:extLst>
          </p:cNvPr>
          <p:cNvSpPr/>
          <p:nvPr/>
        </p:nvSpPr>
        <p:spPr>
          <a:xfrm>
            <a:off x="4741272" y="2262474"/>
            <a:ext cx="2949624" cy="1669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200" b="1" dirty="0">
                <a:solidFill>
                  <a:srgbClr val="C00000"/>
                </a:solidFill>
              </a:rPr>
              <a:t>4,78</a:t>
            </a:r>
            <a:r>
              <a:rPr lang="fr-FR" sz="2200" dirty="0">
                <a:solidFill>
                  <a:schemeClr val="tx2"/>
                </a:solidFill>
              </a:rPr>
              <a:t> milliards de litres produits en 2023</a:t>
            </a:r>
          </a:p>
        </p:txBody>
      </p:sp>
      <p:pic>
        <p:nvPicPr>
          <p:cNvPr id="21" name="Graphique 20" descr="Vin avec un remplissage uni">
            <a:extLst>
              <a:ext uri="{FF2B5EF4-FFF2-40B4-BE49-F238E27FC236}">
                <a16:creationId xmlns:a16="http://schemas.microsoft.com/office/drawing/2014/main" id="{CEDAFD7A-7C03-327E-0E84-ABD127BDA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141" y="1885279"/>
            <a:ext cx="1612579" cy="161257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1719E7-D9F5-12D8-C49C-083BB51AFF21}"/>
              </a:ext>
            </a:extLst>
          </p:cNvPr>
          <p:cNvSpPr/>
          <p:nvPr/>
        </p:nvSpPr>
        <p:spPr>
          <a:xfrm>
            <a:off x="1160116" y="2242436"/>
            <a:ext cx="2250035" cy="1628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789 000 </a:t>
            </a:r>
            <a:r>
              <a:rPr lang="fr-FR" sz="2400" dirty="0">
                <a:solidFill>
                  <a:schemeClr val="accent1"/>
                </a:solidFill>
              </a:rPr>
              <a:t>hectares </a:t>
            </a:r>
          </a:p>
          <a:p>
            <a:pPr algn="ctr"/>
            <a:r>
              <a:rPr lang="fr-FR" sz="2400" dirty="0">
                <a:solidFill>
                  <a:schemeClr val="accent1"/>
                </a:solidFill>
              </a:rPr>
              <a:t>2023</a:t>
            </a:r>
          </a:p>
        </p:txBody>
      </p:sp>
      <p:pic>
        <p:nvPicPr>
          <p:cNvPr id="26" name="Graphique 25" descr="Raisins avec un remplissage uni">
            <a:extLst>
              <a:ext uri="{FF2B5EF4-FFF2-40B4-BE49-F238E27FC236}">
                <a16:creationId xmlns:a16="http://schemas.microsoft.com/office/drawing/2014/main" id="{B3698CD7-EF7E-9B32-562F-2F760441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137" y="1736311"/>
            <a:ext cx="1597433" cy="159743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658E8BD-B7E3-08E4-A22C-9D85B5C41472}"/>
              </a:ext>
            </a:extLst>
          </p:cNvPr>
          <p:cNvSpPr/>
          <p:nvPr/>
        </p:nvSpPr>
        <p:spPr>
          <a:xfrm>
            <a:off x="8642875" y="2467555"/>
            <a:ext cx="2949624" cy="1669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rgbClr val="C00000"/>
                </a:solidFill>
              </a:rPr>
              <a:t>59 000</a:t>
            </a:r>
            <a:r>
              <a:rPr lang="fr-FR" sz="2200" dirty="0">
                <a:solidFill>
                  <a:schemeClr val="tx2"/>
                </a:solidFill>
              </a:rPr>
              <a:t> exploitations viticoles en 2020</a:t>
            </a:r>
          </a:p>
        </p:txBody>
      </p:sp>
      <p:pic>
        <p:nvPicPr>
          <p:cNvPr id="32" name="Graphique 31" descr="Tracteur avec un remplissage uni">
            <a:extLst>
              <a:ext uri="{FF2B5EF4-FFF2-40B4-BE49-F238E27FC236}">
                <a16:creationId xmlns:a16="http://schemas.microsoft.com/office/drawing/2014/main" id="{32A01977-46FF-2F13-43D6-A27AF4485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5709" y="1487174"/>
            <a:ext cx="1782159" cy="1782159"/>
          </a:xfrm>
          <a:prstGeom prst="rect">
            <a:avLst/>
          </a:prstGeom>
        </p:spPr>
      </p:pic>
      <p:sp>
        <p:nvSpPr>
          <p:cNvPr id="4" name="Ruban : courbé et incliné vers le haut 3">
            <a:extLst>
              <a:ext uri="{FF2B5EF4-FFF2-40B4-BE49-F238E27FC236}">
                <a16:creationId xmlns:a16="http://schemas.microsoft.com/office/drawing/2014/main" id="{E8E6DC2E-BAB4-E558-BA28-248DBDCE3C4D}"/>
              </a:ext>
            </a:extLst>
          </p:cNvPr>
          <p:cNvSpPr/>
          <p:nvPr/>
        </p:nvSpPr>
        <p:spPr>
          <a:xfrm>
            <a:off x="2145529" y="4596812"/>
            <a:ext cx="2766299" cy="1517904"/>
          </a:xfrm>
          <a:prstGeom prst="ellipseRibbon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1</a:t>
            </a:r>
            <a:r>
              <a:rPr lang="fr-FR" baseline="30000" dirty="0"/>
              <a:t>er</a:t>
            </a:r>
            <a:r>
              <a:rPr lang="fr-FR" dirty="0"/>
              <a:t> pays exportateur mondial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696DEC-7017-494C-EF68-AFBC87887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18099"/>
          <a:stretch/>
        </p:blipFill>
        <p:spPr>
          <a:xfrm>
            <a:off x="10363433" y="60529"/>
            <a:ext cx="1782160" cy="15016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699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5562DE-4294-6766-C4A3-16A4B0C2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569" y="537891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i="1">
                <a:solidFill>
                  <a:schemeClr val="accent1"/>
                </a:solidFill>
              </a:rPr>
              <a:t>L</a:t>
            </a:r>
            <a:r>
              <a:rPr lang="fr-FR" sz="4000" b="1" i="1">
                <a:solidFill>
                  <a:schemeClr val="accent1"/>
                </a:solidFill>
              </a:rPr>
              <a:t>a</a:t>
            </a:r>
            <a:r>
              <a:rPr lang="en-US" sz="4000" b="1" i="1">
                <a:solidFill>
                  <a:schemeClr val="accent1"/>
                </a:solidFill>
              </a:rPr>
              <a:t> vigne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946C87-F391-9BF8-E26A-D241AC9BA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20" y="431"/>
            <a:ext cx="6661255" cy="640831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5BCE04-DB3B-7E42-3713-8609D5A3F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569" y="2418408"/>
            <a:ext cx="4364437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fr-FR" sz="1900" dirty="0"/>
              <a:t> Il existe des milliers de variétés différentes de raisins blanc ou noir. Ce sont les </a:t>
            </a:r>
            <a:r>
              <a:rPr lang="fr-FR" sz="1900" b="1" dirty="0"/>
              <a:t>cépages</a:t>
            </a:r>
          </a:p>
          <a:p>
            <a:pPr algn="just"/>
            <a:r>
              <a:rPr lang="fr-FR" sz="1900" dirty="0"/>
              <a:t>Pour produire le vin, le vigneron exploite un ou plusieurs cépages</a:t>
            </a:r>
          </a:p>
          <a:p>
            <a:pPr algn="just"/>
            <a:r>
              <a:rPr lang="fr-FR" sz="1900" dirty="0"/>
              <a:t>C’est à ce choix que proviennent en partie les arômes du vin ( parfum, goût, texture)</a:t>
            </a:r>
          </a:p>
          <a:p>
            <a:pPr algn="just"/>
            <a:r>
              <a:rPr lang="fr-FR" sz="1900" dirty="0"/>
              <a:t>Chaque cépage pousse dans un climat qui lui correspond</a:t>
            </a:r>
          </a:p>
          <a:p>
            <a:pPr algn="just"/>
            <a:endParaRPr lang="en-US" sz="19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9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EA1F62-9844-0A0B-26FA-5DC2A71FD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0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B8C68E-3AA3-96A7-AE1B-59630EB2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anchor="t">
            <a:normAutofit/>
          </a:bodyPr>
          <a:lstStyle/>
          <a:p>
            <a:r>
              <a:rPr lang="fr-FR" sz="4000" b="1" i="1" dirty="0">
                <a:solidFill>
                  <a:schemeClr val="accent1"/>
                </a:solidFill>
              </a:rPr>
              <a:t>Les vendanges </a:t>
            </a:r>
          </a:p>
        </p:txBody>
      </p:sp>
      <p:cxnSp>
        <p:nvCxnSpPr>
          <p:cNvPr id="424" name="Straight Connector 41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5D0A8F-629E-3321-B754-104AAC725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526973" cy="3591207"/>
          </a:xfrm>
        </p:spPr>
        <p:txBody>
          <a:bodyPr>
            <a:normAutofit/>
          </a:bodyPr>
          <a:lstStyle/>
          <a:p>
            <a:r>
              <a:rPr lang="fr-FR" sz="2000" dirty="0"/>
              <a:t>Les vendanges permettent la récolte du raisin</a:t>
            </a:r>
          </a:p>
          <a:p>
            <a:r>
              <a:rPr lang="fr-FR" sz="2000" dirty="0"/>
              <a:t>Entre août et novembre, selon la région et la maturité du raisin.</a:t>
            </a:r>
          </a:p>
          <a:p>
            <a:r>
              <a:rPr lang="fr-FR" sz="2000" dirty="0"/>
              <a:t>Elle peut être manuelle ou mécanique</a:t>
            </a:r>
          </a:p>
          <a:p>
            <a:pPr lvl="1">
              <a:buFont typeface="Wingdings" pitchFamily="2" charset="2"/>
              <a:buChar char="ü"/>
            </a:pPr>
            <a:r>
              <a:rPr lang="fr-FR" sz="2000" dirty="0"/>
              <a:t> Avantage manuelle : meilleure qualité</a:t>
            </a:r>
          </a:p>
          <a:p>
            <a:pPr lvl="1">
              <a:buFont typeface="Wingdings" pitchFamily="2" charset="2"/>
              <a:buChar char="ü"/>
            </a:pPr>
            <a:r>
              <a:rPr lang="fr-FR" sz="2000" dirty="0"/>
              <a:t> Avantage mécanique : gain de temps</a:t>
            </a:r>
          </a:p>
          <a:p>
            <a:pPr lvl="1"/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20310B-D967-440D-A308-E520A9659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r="13866" b="-2"/>
          <a:stretch/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80E35C-0E22-73FE-EB8A-B19705285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 b="519"/>
          <a:stretch/>
        </p:blipFill>
        <p:spPr>
          <a:xfrm>
            <a:off x="9144000" y="10"/>
            <a:ext cx="3048000" cy="34289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AF1340-1543-EB6B-76DD-D1AD63C41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 b="5342"/>
          <a:stretch/>
        </p:blipFill>
        <p:spPr>
          <a:xfrm>
            <a:off x="6096007" y="3429000"/>
            <a:ext cx="60959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7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4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43EFBB-7926-2CD4-6F58-9CD849BF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b="1" i="1" dirty="0">
                <a:solidFill>
                  <a:srgbClr val="FFFFFF"/>
                </a:solidFill>
              </a:rPr>
              <a:t>La vinification en 4 étapes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B1A845-7880-CC77-79A3-0900E0892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611" y="1311950"/>
            <a:ext cx="5321596" cy="5546047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endParaRPr lang="fr-FR" sz="2000" b="1" dirty="0"/>
          </a:p>
          <a:p>
            <a:pPr marL="457200" indent="-457200" algn="just">
              <a:buFont typeface="+mj-lt"/>
              <a:buAutoNum type="arabicPeriod"/>
            </a:pPr>
            <a:r>
              <a:rPr lang="fr-FR" b="1" i="1" dirty="0">
                <a:solidFill>
                  <a:schemeClr val="accent1"/>
                </a:solidFill>
              </a:rPr>
              <a:t>Le pressurage:</a:t>
            </a:r>
          </a:p>
          <a:p>
            <a:pPr marL="457200" indent="-457200" algn="just">
              <a:buFont typeface="+mj-lt"/>
              <a:buAutoNum type="arabicPeriod"/>
            </a:pPr>
            <a:endParaRPr lang="fr-FR" sz="2400" b="1" i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fr-FR" sz="2000" dirty="0"/>
              <a:t>Le pressurage permet d’obtenir le jus du raisin</a:t>
            </a:r>
          </a:p>
          <a:p>
            <a:pPr marL="0" indent="0" algn="just">
              <a:buNone/>
            </a:pPr>
            <a:r>
              <a:rPr lang="fr-FR" sz="2000" dirty="0"/>
              <a:t>Autrefois, le raisin était écrasé avec les pieds dans d’immenses cuves.</a:t>
            </a:r>
          </a:p>
          <a:p>
            <a:pPr marL="0" indent="0" algn="just">
              <a:buNone/>
            </a:pPr>
            <a:r>
              <a:rPr lang="fr-FR" sz="2000" dirty="0"/>
              <a:t>Aujourd’hui, il est trié, puis il est pressé dans des machines pour en extraire le jus. </a:t>
            </a:r>
          </a:p>
          <a:p>
            <a:pPr marL="0" indent="0" algn="just">
              <a:buNone/>
            </a:pPr>
            <a:r>
              <a:rPr lang="fr-FR" sz="2000" dirty="0"/>
              <a:t>Le jus du raisin est appelé le moût.</a:t>
            </a:r>
          </a:p>
          <a:p>
            <a:pPr marL="0" indent="0" algn="just">
              <a:buNone/>
            </a:pPr>
            <a:r>
              <a:rPr lang="fr-FR" sz="2000" dirty="0"/>
              <a:t>Le vin rouge est obtenu par la fermentation du jus de raisin avec les marcs, c’est-à-dire la peau, les pépins.</a:t>
            </a:r>
          </a:p>
          <a:p>
            <a:pPr marL="0" indent="0" algn="just">
              <a:buNone/>
            </a:pPr>
            <a:r>
              <a:rPr lang="fr-FR" sz="2000" dirty="0"/>
              <a:t>Généralement, le raisin noir donne du vin rouge, mais il peut aussi bien donner du vin blanc.</a:t>
            </a:r>
          </a:p>
          <a:p>
            <a:pPr marL="0" indent="0" algn="just">
              <a:buNone/>
            </a:pPr>
            <a:r>
              <a:rPr lang="fr-FR" sz="2000" dirty="0"/>
              <a:t>Le vin blanc est obtenu par la fermentation du jus de raison après avoir retiré les marcs. </a:t>
            </a:r>
          </a:p>
          <a:p>
            <a:pPr marL="0" indent="0" algn="just">
              <a:buNone/>
            </a:pPr>
            <a:endParaRPr lang="fr-FR" sz="2000" dirty="0"/>
          </a:p>
          <a:p>
            <a:pPr marL="0" indent="0" algn="just">
              <a:buNone/>
            </a:pPr>
            <a:endParaRPr lang="fr-FR" sz="2000" dirty="0"/>
          </a:p>
          <a:p>
            <a:pPr marL="0" indent="0" algn="just">
              <a:buNone/>
            </a:pP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BDA454-B753-6317-ABEA-E72792F6C6B6}"/>
              </a:ext>
            </a:extLst>
          </p:cNvPr>
          <p:cNvSpPr txBox="1"/>
          <p:nvPr/>
        </p:nvSpPr>
        <p:spPr>
          <a:xfrm>
            <a:off x="6442611" y="272401"/>
            <a:ext cx="5321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vinification est le processus qui permet de transformer les raisins en vin.</a:t>
            </a:r>
          </a:p>
          <a:p>
            <a:pPr algn="l"/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B0CC5E-5C33-FDA8-3425-6BDDD3824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" y="0"/>
            <a:ext cx="2270345" cy="2491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AE56BA-25EF-7B18-FC73-2E0B028F8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56" y="4571349"/>
            <a:ext cx="2544623" cy="2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4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CE9E7D-EFBC-2FBA-3C4B-B5AEE5A9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fr-FR" sz="4000" b="1" i="1" dirty="0">
                <a:solidFill>
                  <a:srgbClr val="FFFFFF"/>
                </a:solidFill>
              </a:rPr>
              <a:t>La vinification en 4 étapes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5DD538-6895-25D4-D81F-40E492A6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 startAt="2"/>
            </a:pPr>
            <a:r>
              <a:rPr lang="fr-FR" sz="2600" b="1" i="1" dirty="0">
                <a:solidFill>
                  <a:schemeClr val="accent1"/>
                </a:solidFill>
              </a:rPr>
              <a:t>La macération </a:t>
            </a:r>
            <a:endParaRPr lang="fr-FR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La macération permet de développer le tanin. </a:t>
            </a:r>
          </a:p>
          <a:p>
            <a:pPr marL="0" indent="0">
              <a:buNone/>
            </a:pPr>
            <a:r>
              <a:rPr lang="fr-FR" sz="2000" dirty="0"/>
              <a:t>Le tanin provient des pépins et de la peau des raisins, il donne au vin son caractère et sa longévité.</a:t>
            </a:r>
          </a:p>
          <a:p>
            <a:pPr marL="0" indent="0">
              <a:buNone/>
            </a:pPr>
            <a:r>
              <a:rPr lang="fr-FR" sz="2000" dirty="0"/>
              <a:t>Cette étape ne concerne que la fabrication du vin rouge. Elle peut durer quelques jours ou quelques semaines selon si l’on veut développer les arômes, la couleur et le tanin.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BEE811-2B06-F386-6461-9C6FC4830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18099"/>
          <a:stretch/>
        </p:blipFill>
        <p:spPr>
          <a:xfrm>
            <a:off x="10363433" y="60529"/>
            <a:ext cx="1782160" cy="15016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81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5D6E14F-568A-C019-AA1F-874FD0DB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48" y="-1302478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b="1" i="1" dirty="0">
                <a:solidFill>
                  <a:srgbClr val="FFFFFF"/>
                </a:solidFill>
              </a:rPr>
              <a:t>La vinification en 4 étapes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D27072-E83F-FC8E-3E1B-1F907AEE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590" y="273923"/>
            <a:ext cx="5063803" cy="6360318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fr-FR" sz="2600" b="1" i="1" dirty="0">
                <a:solidFill>
                  <a:schemeClr val="accent1"/>
                </a:solidFill>
              </a:rPr>
              <a:t>3.  La fermentation </a:t>
            </a:r>
          </a:p>
          <a:p>
            <a:pPr marL="0" indent="0" algn="just">
              <a:buNone/>
            </a:pPr>
            <a:r>
              <a:rPr lang="fr-FR" sz="2000" dirty="0"/>
              <a:t>Avant de passer à l’étape de fermentation le vigneron sépare les résidus solides ( peau, pépin) du jus. On parle de décantation ou débourbage </a:t>
            </a:r>
          </a:p>
          <a:p>
            <a:pPr marL="0" indent="0" algn="just">
              <a:buNone/>
            </a:pPr>
            <a:r>
              <a:rPr lang="fr-FR" sz="2000" dirty="0"/>
              <a:t>La fermentation permet aux sucres de se transformer en alcool</a:t>
            </a:r>
          </a:p>
          <a:p>
            <a:pPr marL="0" indent="0" algn="just">
              <a:buNone/>
            </a:pPr>
            <a:r>
              <a:rPr lang="fr-FR" sz="2000" dirty="0"/>
              <a:t>Elle peut se faire grâce aux levures naturellement présentes dans les raisins ( il s’agit de champignons microscopiques).</a:t>
            </a:r>
          </a:p>
          <a:p>
            <a:pPr marL="0" indent="0" algn="just">
              <a:buNone/>
            </a:pPr>
            <a:r>
              <a:rPr lang="fr-FR" sz="2000" dirty="0"/>
              <a:t> Le vigneron peut choisir de rajouter des levures qui vont lui permettre de prédire le résultat final </a:t>
            </a:r>
          </a:p>
          <a:p>
            <a:pPr marL="0" indent="0" algn="just">
              <a:buNone/>
            </a:pPr>
            <a:r>
              <a:rPr lang="fr-FR" sz="2000" dirty="0"/>
              <a:t>La fermentation est terminée quand les levures ont consommé tout le sucre. </a:t>
            </a:r>
          </a:p>
          <a:p>
            <a:pPr marL="0" indent="0" algn="just">
              <a:buNone/>
            </a:pPr>
            <a:r>
              <a:rPr lang="fr-FR" sz="2000" dirty="0"/>
              <a:t>Cette étape peut durer plusieurs jours à plusieurs semaines.</a:t>
            </a:r>
          </a:p>
          <a:p>
            <a:pPr marL="0" indent="0" algn="just">
              <a:buNone/>
            </a:pP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0A6C67-D267-D68F-B7F4-D37DFFB21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9947"/>
            <a:ext cx="5576079" cy="38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48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bad0d50-9cbb-471c-bae7-38b20ec0f1f9}" enabled="1" method="Standard" siteId="{35aa8c5b-ac0a-4b15-9788-ff6dfa22901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15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 Sommaire </vt:lpstr>
      <vt:lpstr>Quelques chiffres</vt:lpstr>
      <vt:lpstr>La vigne</vt:lpstr>
      <vt:lpstr>Présentation PowerPoint</vt:lpstr>
      <vt:lpstr>Les vendanges </vt:lpstr>
      <vt:lpstr>La vinification en 4 étapes </vt:lpstr>
      <vt:lpstr>La vinification en 4 étapes</vt:lpstr>
      <vt:lpstr>La vinification en 4 étapes </vt:lpstr>
      <vt:lpstr>La vinification  en 4 étapes </vt:lpstr>
      <vt:lpstr>L’assemblage</vt:lpstr>
      <vt:lpstr>La mise en bouteille </vt:lpstr>
      <vt:lpstr>Schéma récapitulatif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fabrication du vin</dc:title>
  <dc:creator>Lavigne, Nathalie-GMGE</dc:creator>
  <cp:lastModifiedBy>Lavigne, Nathalie-GMGE</cp:lastModifiedBy>
  <cp:revision>8</cp:revision>
  <dcterms:created xsi:type="dcterms:W3CDTF">2024-11-01T14:12:32Z</dcterms:created>
  <dcterms:modified xsi:type="dcterms:W3CDTF">2024-12-04T16:42:48Z</dcterms:modified>
</cp:coreProperties>
</file>