
<file path=[Content_Types].xml><?xml version="1.0" encoding="utf-8"?>
<Types xmlns="http://schemas.openxmlformats.org/package/2006/content-types">
  <Default Extension="jfif" ContentType="image/jpeg"/>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5"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70866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65856E-DF83-44C9-907E-7AB8F4A190DC}" v="5" dt="2024-11-28T17:25:34.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25" autoAdjust="0"/>
    <p:restoredTop sz="94657" autoAdjust="0"/>
  </p:normalViewPr>
  <p:slideViewPr>
    <p:cSldViewPr snapToGrid="0">
      <p:cViewPr varScale="1">
        <p:scale>
          <a:sx n="76" d="100"/>
          <a:sy n="76" d="100"/>
        </p:scale>
        <p:origin x="216"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252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CH"/>
          </a:p>
        </p:txBody>
      </p:sp>
      <p:sp>
        <p:nvSpPr>
          <p:cNvPr id="3" name="Espace réservé de la date 2"/>
          <p:cNvSpPr>
            <a:spLocks noGrp="1"/>
          </p:cNvSpPr>
          <p:nvPr>
            <p:ph type="dt" idx="1"/>
          </p:nvPr>
        </p:nvSpPr>
        <p:spPr>
          <a:xfrm>
            <a:off x="4014101" y="0"/>
            <a:ext cx="3070860" cy="470258"/>
          </a:xfrm>
          <a:prstGeom prst="rect">
            <a:avLst/>
          </a:prstGeom>
        </p:spPr>
        <p:txBody>
          <a:bodyPr vert="horz" lIns="94046" tIns="47023" rIns="94046" bIns="47023" rtlCol="0"/>
          <a:lstStyle>
            <a:lvl1pPr algn="r">
              <a:defRPr sz="1200"/>
            </a:lvl1pPr>
          </a:lstStyle>
          <a:p>
            <a:fld id="{1B6A11C1-15D6-4485-9FA4-FEE404578DFA}" type="datetimeFigureOut">
              <a:rPr lang="en-CH" smtClean="0"/>
              <a:t>29/11/2024</a:t>
            </a:fld>
            <a:endParaRPr lang="en-CH"/>
          </a:p>
        </p:txBody>
      </p:sp>
      <p:sp>
        <p:nvSpPr>
          <p:cNvPr id="4" name="Espace réservé de l'image des diapositives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CH"/>
          </a:p>
        </p:txBody>
      </p:sp>
      <p:sp>
        <p:nvSpPr>
          <p:cNvPr id="5" name="Espace réservé des notes 4"/>
          <p:cNvSpPr>
            <a:spLocks noGrp="1"/>
          </p:cNvSpPr>
          <p:nvPr>
            <p:ph type="body" sz="quarter" idx="3"/>
          </p:nvPr>
        </p:nvSpPr>
        <p:spPr>
          <a:xfrm>
            <a:off x="708661" y="4510565"/>
            <a:ext cx="5669280" cy="3690461"/>
          </a:xfrm>
          <a:prstGeom prst="rect">
            <a:avLst/>
          </a:prstGeom>
        </p:spPr>
        <p:txBody>
          <a:bodyPr vert="horz" lIns="94046" tIns="47023" rIns="94046" bIns="47023"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H"/>
          </a:p>
        </p:txBody>
      </p:sp>
      <p:sp>
        <p:nvSpPr>
          <p:cNvPr id="6" name="Espace réservé du pied de page 5"/>
          <p:cNvSpPr>
            <a:spLocks noGrp="1"/>
          </p:cNvSpPr>
          <p:nvPr>
            <p:ph type="ftr" sz="quarter" idx="4"/>
          </p:nvPr>
        </p:nvSpPr>
        <p:spPr>
          <a:xfrm>
            <a:off x="0" y="8902345"/>
            <a:ext cx="3070860" cy="470257"/>
          </a:xfrm>
          <a:prstGeom prst="rect">
            <a:avLst/>
          </a:prstGeom>
        </p:spPr>
        <p:txBody>
          <a:bodyPr vert="horz" lIns="94046" tIns="47023" rIns="94046" bIns="47023" rtlCol="0" anchor="b"/>
          <a:lstStyle>
            <a:lvl1pPr algn="l">
              <a:defRPr sz="1200"/>
            </a:lvl1pPr>
          </a:lstStyle>
          <a:p>
            <a:endParaRPr lang="en-CH"/>
          </a:p>
        </p:txBody>
      </p:sp>
      <p:sp>
        <p:nvSpPr>
          <p:cNvPr id="7" name="Espace réservé du numéro de diapositive 6"/>
          <p:cNvSpPr>
            <a:spLocks noGrp="1"/>
          </p:cNvSpPr>
          <p:nvPr>
            <p:ph type="sldNum" sz="quarter" idx="5"/>
          </p:nvPr>
        </p:nvSpPr>
        <p:spPr>
          <a:xfrm>
            <a:off x="4014101" y="8902345"/>
            <a:ext cx="3070860" cy="470257"/>
          </a:xfrm>
          <a:prstGeom prst="rect">
            <a:avLst/>
          </a:prstGeom>
        </p:spPr>
        <p:txBody>
          <a:bodyPr vert="horz" lIns="94046" tIns="47023" rIns="94046" bIns="47023" rtlCol="0" anchor="b"/>
          <a:lstStyle>
            <a:lvl1pPr algn="r">
              <a:defRPr sz="1200"/>
            </a:lvl1pPr>
          </a:lstStyle>
          <a:p>
            <a:fld id="{63DDD563-CDE4-42D6-B3AD-BA6A3B6EC291}" type="slidenum">
              <a:rPr lang="en-CH" smtClean="0"/>
              <a:t>‹N°›</a:t>
            </a:fld>
            <a:endParaRPr lang="en-CH"/>
          </a:p>
        </p:txBody>
      </p:sp>
    </p:spTree>
    <p:extLst>
      <p:ext uri="{BB962C8B-B14F-4D97-AF65-F5344CB8AC3E}">
        <p14:creationId xmlns:p14="http://schemas.microsoft.com/office/powerpoint/2010/main" val="3635775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H"/>
          </a:p>
        </p:txBody>
      </p:sp>
      <p:sp>
        <p:nvSpPr>
          <p:cNvPr id="4" name="Espace réservé du numéro de diapositive 3"/>
          <p:cNvSpPr>
            <a:spLocks noGrp="1"/>
          </p:cNvSpPr>
          <p:nvPr>
            <p:ph type="sldNum" sz="quarter" idx="5"/>
          </p:nvPr>
        </p:nvSpPr>
        <p:spPr/>
        <p:txBody>
          <a:bodyPr/>
          <a:lstStyle/>
          <a:p>
            <a:fld id="{63DDD563-CDE4-42D6-B3AD-BA6A3B6EC291}" type="slidenum">
              <a:rPr lang="en-CH" smtClean="0"/>
              <a:t>3</a:t>
            </a:fld>
            <a:endParaRPr lang="en-CH"/>
          </a:p>
        </p:txBody>
      </p:sp>
    </p:spTree>
    <p:extLst>
      <p:ext uri="{BB962C8B-B14F-4D97-AF65-F5344CB8AC3E}">
        <p14:creationId xmlns:p14="http://schemas.microsoft.com/office/powerpoint/2010/main" val="867991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369717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142249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618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43672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148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223613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2893670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60101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60351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34E77BB-ED1D-45F1-B51D-1FCE825FF2C9}" type="datetimeFigureOut">
              <a:rPr lang="en-CH" smtClean="0"/>
              <a:t>29/11/2024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251606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34E77BB-ED1D-45F1-B51D-1FCE825FF2C9}" type="datetimeFigureOut">
              <a:rPr lang="en-CH" smtClean="0"/>
              <a:t>29/11/2024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419876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34E77BB-ED1D-45F1-B51D-1FCE825FF2C9}" type="datetimeFigureOut">
              <a:rPr lang="en-CH" smtClean="0"/>
              <a:t>29/11/2024</a:t>
            </a:fld>
            <a:endParaRPr lang="en-CH"/>
          </a:p>
        </p:txBody>
      </p:sp>
      <p:sp>
        <p:nvSpPr>
          <p:cNvPr id="8" name="Footer Placeholder 7"/>
          <p:cNvSpPr>
            <a:spLocks noGrp="1"/>
          </p:cNvSpPr>
          <p:nvPr>
            <p:ph type="ftr" sz="quarter" idx="11"/>
          </p:nvPr>
        </p:nvSpPr>
        <p:spPr/>
        <p:txBody>
          <a:bodyPr/>
          <a:lstStyle/>
          <a:p>
            <a:endParaRPr lang="en-CH"/>
          </a:p>
        </p:txBody>
      </p:sp>
      <p:sp>
        <p:nvSpPr>
          <p:cNvPr id="9" name="Slide Number Placeholder 8"/>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340743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34E77BB-ED1D-45F1-B51D-1FCE825FF2C9}" type="datetimeFigureOut">
              <a:rPr lang="en-CH" smtClean="0"/>
              <a:t>29/11/2024</a:t>
            </a:fld>
            <a:endParaRPr lang="en-CH"/>
          </a:p>
        </p:txBody>
      </p:sp>
      <p:sp>
        <p:nvSpPr>
          <p:cNvPr id="4" name="Footer Placeholder 3"/>
          <p:cNvSpPr>
            <a:spLocks noGrp="1"/>
          </p:cNvSpPr>
          <p:nvPr>
            <p:ph type="ftr" sz="quarter" idx="11"/>
          </p:nvPr>
        </p:nvSpPr>
        <p:spPr/>
        <p:txBody>
          <a:bodyPr/>
          <a:lstStyle/>
          <a:p>
            <a:endParaRPr lang="en-CH"/>
          </a:p>
        </p:txBody>
      </p:sp>
      <p:sp>
        <p:nvSpPr>
          <p:cNvPr id="5" name="Slide Number Placeholder 4"/>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84990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E77BB-ED1D-45F1-B51D-1FCE825FF2C9}" type="datetimeFigureOut">
              <a:rPr lang="en-CH" smtClean="0"/>
              <a:t>29/11/2024</a:t>
            </a:fld>
            <a:endParaRPr lang="en-CH"/>
          </a:p>
        </p:txBody>
      </p:sp>
      <p:sp>
        <p:nvSpPr>
          <p:cNvPr id="3" name="Footer Placeholder 2"/>
          <p:cNvSpPr>
            <a:spLocks noGrp="1"/>
          </p:cNvSpPr>
          <p:nvPr>
            <p:ph type="ftr" sz="quarter" idx="11"/>
          </p:nvPr>
        </p:nvSpPr>
        <p:spPr/>
        <p:txBody>
          <a:bodyPr/>
          <a:lstStyle/>
          <a:p>
            <a:endParaRPr lang="en-CH"/>
          </a:p>
        </p:txBody>
      </p:sp>
      <p:sp>
        <p:nvSpPr>
          <p:cNvPr id="4" name="Slide Number Placeholder 3"/>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391395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34E77BB-ED1D-45F1-B51D-1FCE825FF2C9}" type="datetimeFigureOut">
              <a:rPr lang="en-CH" smtClean="0"/>
              <a:t>29/11/2024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201945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34E77BB-ED1D-45F1-B51D-1FCE825FF2C9}" type="datetimeFigureOut">
              <a:rPr lang="en-CH" smtClean="0"/>
              <a:t>29/11/2024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1E44C766-CB6B-4D80-99E3-93A1E9B3A116}" type="slidenum">
              <a:rPr lang="en-CH" smtClean="0"/>
              <a:t>‹N°›</a:t>
            </a:fld>
            <a:endParaRPr lang="en-CH"/>
          </a:p>
        </p:txBody>
      </p:sp>
    </p:spTree>
    <p:extLst>
      <p:ext uri="{BB962C8B-B14F-4D97-AF65-F5344CB8AC3E}">
        <p14:creationId xmlns:p14="http://schemas.microsoft.com/office/powerpoint/2010/main" val="4102390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4E77BB-ED1D-45F1-B51D-1FCE825FF2C9}" type="datetimeFigureOut">
              <a:rPr lang="en-CH" smtClean="0"/>
              <a:t>29/11/2024</a:t>
            </a:fld>
            <a:endParaRPr lang="en-CH"/>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E44C766-CB6B-4D80-99E3-93A1E9B3A116}" type="slidenum">
              <a:rPr lang="en-CH" smtClean="0"/>
              <a:t>‹N°›</a:t>
            </a:fld>
            <a:endParaRPr lang="en-CH"/>
          </a:p>
        </p:txBody>
      </p:sp>
    </p:spTree>
    <p:extLst>
      <p:ext uri="{BB962C8B-B14F-4D97-AF65-F5344CB8AC3E}">
        <p14:creationId xmlns:p14="http://schemas.microsoft.com/office/powerpoint/2010/main" val="1347447623"/>
      </p:ext>
    </p:extLst>
  </p:cSld>
  <p:clrMap bg1="dk1" tx1="lt1" bg2="dk2" tx2="lt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DRAi7pEFgI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5" name="Picture 33" descr="Un panda manger sur le terrain">
            <a:extLst>
              <a:ext uri="{FF2B5EF4-FFF2-40B4-BE49-F238E27FC236}">
                <a16:creationId xmlns:a16="http://schemas.microsoft.com/office/drawing/2014/main" id="{340B8C40-4A9E-765F-F6E2-95D60853189C}"/>
              </a:ext>
            </a:extLst>
          </p:cNvPr>
          <p:cNvPicPr>
            <a:picLocks noChangeAspect="1"/>
          </p:cNvPicPr>
          <p:nvPr/>
        </p:nvPicPr>
        <p:blipFill>
          <a:blip r:embed="rId2"/>
          <a:srcRect l="22361" t="5379" r="27954" b="2"/>
          <a:stretch/>
        </p:blipFill>
        <p:spPr>
          <a:xfrm>
            <a:off x="-14377"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re 1">
            <a:extLst>
              <a:ext uri="{FF2B5EF4-FFF2-40B4-BE49-F238E27FC236}">
                <a16:creationId xmlns:a16="http://schemas.microsoft.com/office/drawing/2014/main" id="{A3D68E09-B218-C24C-BAE2-F7D9E0A4B264}"/>
              </a:ext>
            </a:extLst>
          </p:cNvPr>
          <p:cNvSpPr>
            <a:spLocks noGrp="1"/>
          </p:cNvSpPr>
          <p:nvPr>
            <p:ph type="ctrTitle"/>
          </p:nvPr>
        </p:nvSpPr>
        <p:spPr>
          <a:xfrm>
            <a:off x="5380563" y="1710268"/>
            <a:ext cx="4406904" cy="2904065"/>
          </a:xfrm>
        </p:spPr>
        <p:txBody>
          <a:bodyPr>
            <a:noAutofit/>
          </a:bodyPr>
          <a:lstStyle/>
          <a:p>
            <a:r>
              <a:rPr lang="fr-CH" sz="6000" b="1" dirty="0"/>
              <a:t>EXPOSE SUR LES PANDAS</a:t>
            </a:r>
            <a:endParaRPr lang="en-CH" sz="6000" b="1" dirty="0"/>
          </a:p>
        </p:txBody>
      </p:sp>
      <p:sp>
        <p:nvSpPr>
          <p:cNvPr id="3" name="Sous-titre 2">
            <a:extLst>
              <a:ext uri="{FF2B5EF4-FFF2-40B4-BE49-F238E27FC236}">
                <a16:creationId xmlns:a16="http://schemas.microsoft.com/office/drawing/2014/main" id="{C0B18B71-F87F-2102-BFE8-70FFD45FE9AA}"/>
              </a:ext>
            </a:extLst>
          </p:cNvPr>
          <p:cNvSpPr>
            <a:spLocks noGrp="1"/>
          </p:cNvSpPr>
          <p:nvPr>
            <p:ph type="subTitle" idx="1"/>
          </p:nvPr>
        </p:nvSpPr>
        <p:spPr>
          <a:xfrm flipH="1" flipV="1">
            <a:off x="2404533" y="2616199"/>
            <a:ext cx="59266" cy="45719"/>
          </a:xfrm>
        </p:spPr>
        <p:txBody>
          <a:bodyPr>
            <a:normAutofit fontScale="25000" lnSpcReduction="20000"/>
          </a:bodyPr>
          <a:lstStyle/>
          <a:p>
            <a:endParaRPr lang="en-CH" dirty="0">
              <a:latin typeface="+mj-lt"/>
              <a:cs typeface="72 Black" panose="020B0A04030603020204" pitchFamily="34" charset="0"/>
            </a:endParaRPr>
          </a:p>
        </p:txBody>
      </p:sp>
    </p:spTree>
    <p:extLst>
      <p:ext uri="{BB962C8B-B14F-4D97-AF65-F5344CB8AC3E}">
        <p14:creationId xmlns:p14="http://schemas.microsoft.com/office/powerpoint/2010/main" val="286739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endCondLst>
                                    <p:cond delay="0">
                                      <p:tn val="5"/>
                                    </p:cond>
                                  </p:end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612A38-6038-760C-B158-C58CA8202F01}"/>
              </a:ext>
            </a:extLst>
          </p:cNvPr>
          <p:cNvSpPr>
            <a:spLocks noGrp="1"/>
          </p:cNvSpPr>
          <p:nvPr>
            <p:ph type="title"/>
          </p:nvPr>
        </p:nvSpPr>
        <p:spPr>
          <a:xfrm>
            <a:off x="4004734" y="304800"/>
            <a:ext cx="8596668" cy="1320800"/>
          </a:xfrm>
        </p:spPr>
        <p:txBody>
          <a:bodyPr/>
          <a:lstStyle/>
          <a:p>
            <a:r>
              <a:rPr lang="fr-CH" dirty="0"/>
              <a:t>VIDEOS</a:t>
            </a:r>
            <a:endParaRPr lang="en-CH" dirty="0"/>
          </a:p>
        </p:txBody>
      </p:sp>
      <p:sp>
        <p:nvSpPr>
          <p:cNvPr id="3" name="Espace réservé du contenu 2">
            <a:extLst>
              <a:ext uri="{FF2B5EF4-FFF2-40B4-BE49-F238E27FC236}">
                <a16:creationId xmlns:a16="http://schemas.microsoft.com/office/drawing/2014/main" id="{DF0712B9-0AA6-5CBF-5650-E08BE7EBD92C}"/>
              </a:ext>
            </a:extLst>
          </p:cNvPr>
          <p:cNvSpPr>
            <a:spLocks noGrp="1"/>
          </p:cNvSpPr>
          <p:nvPr>
            <p:ph idx="1"/>
          </p:nvPr>
        </p:nvSpPr>
        <p:spPr/>
        <p:txBody>
          <a:bodyPr/>
          <a:lstStyle/>
          <a:p>
            <a:pPr marL="0" indent="0">
              <a:buNone/>
            </a:pPr>
            <a:r>
              <a:rPr lang="fr-FR" dirty="0">
                <a:hlinkClick r:id="rId2"/>
              </a:rPr>
              <a:t>Splendeurs de Chine-Histoire d’un panda géant brun - YouTube</a:t>
            </a:r>
            <a:endParaRPr lang="en-CH" dirty="0"/>
          </a:p>
        </p:txBody>
      </p:sp>
    </p:spTree>
    <p:extLst>
      <p:ext uri="{BB962C8B-B14F-4D97-AF65-F5344CB8AC3E}">
        <p14:creationId xmlns:p14="http://schemas.microsoft.com/office/powerpoint/2010/main" val="30233646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9E8014-B7D2-D2DE-26FA-93D2170C4370}"/>
              </a:ext>
            </a:extLst>
          </p:cNvPr>
          <p:cNvSpPr>
            <a:spLocks noGrp="1"/>
          </p:cNvSpPr>
          <p:nvPr>
            <p:ph type="title"/>
          </p:nvPr>
        </p:nvSpPr>
        <p:spPr>
          <a:xfrm>
            <a:off x="5536734" y="609600"/>
            <a:ext cx="3737268" cy="1320800"/>
          </a:xfrm>
        </p:spPr>
        <p:txBody>
          <a:bodyPr>
            <a:normAutofit/>
          </a:bodyPr>
          <a:lstStyle/>
          <a:p>
            <a:r>
              <a:rPr lang="fr-CH"/>
              <a:t>DEFINITION</a:t>
            </a:r>
            <a:endParaRPr lang="en-CH"/>
          </a:p>
        </p:txBody>
      </p:sp>
      <p:sp>
        <p:nvSpPr>
          <p:cNvPr id="9" name="Content Placeholder 8">
            <a:extLst>
              <a:ext uri="{FF2B5EF4-FFF2-40B4-BE49-F238E27FC236}">
                <a16:creationId xmlns:a16="http://schemas.microsoft.com/office/drawing/2014/main" id="{01C442CB-E53A-D02E-AB77-AB6708197C49}"/>
              </a:ext>
            </a:extLst>
          </p:cNvPr>
          <p:cNvSpPr>
            <a:spLocks noGrp="1"/>
          </p:cNvSpPr>
          <p:nvPr>
            <p:ph idx="1"/>
          </p:nvPr>
        </p:nvSpPr>
        <p:spPr>
          <a:xfrm>
            <a:off x="5394960" y="2093478"/>
            <a:ext cx="4064439" cy="3880773"/>
          </a:xfrm>
        </p:spPr>
        <p:txBody>
          <a:bodyPr>
            <a:normAutofit fontScale="92500" lnSpcReduction="10000"/>
          </a:bodyPr>
          <a:lstStyle/>
          <a:p>
            <a:pPr marL="457200" lvl="1" indent="0">
              <a:buNone/>
            </a:pPr>
            <a:endParaRPr lang="en-US" sz="1800" dirty="0"/>
          </a:p>
          <a:p>
            <a:r>
              <a:rPr lang="en-US" b="1" dirty="0">
                <a:latin typeface="+mj-lt"/>
              </a:rPr>
              <a:t>EXTINCTION:</a:t>
            </a:r>
            <a:r>
              <a:rPr lang="fr-FR" b="1" dirty="0">
                <a:solidFill>
                  <a:srgbClr val="040C28"/>
                </a:solidFill>
                <a:latin typeface="+mj-lt"/>
              </a:rPr>
              <a:t> </a:t>
            </a:r>
            <a:r>
              <a:rPr lang="fr-FR" dirty="0">
                <a:solidFill>
                  <a:schemeClr val="tx1"/>
                </a:solidFill>
                <a:latin typeface="Google Sans"/>
              </a:rPr>
              <a:t>Disparition totale, anéantissement d'une espèce animale ou végétale.</a:t>
            </a:r>
          </a:p>
          <a:p>
            <a:r>
              <a:rPr lang="fr-FR" b="1" dirty="0">
                <a:solidFill>
                  <a:schemeClr val="tx1"/>
                </a:solidFill>
                <a:latin typeface="+mj-lt"/>
              </a:rPr>
              <a:t>CONSANGUINIITE</a:t>
            </a:r>
            <a:r>
              <a:rPr lang="fr-FR" dirty="0">
                <a:solidFill>
                  <a:schemeClr val="tx1"/>
                </a:solidFill>
                <a:latin typeface="Google Sans"/>
              </a:rPr>
              <a:t>:</a:t>
            </a:r>
            <a:r>
              <a:rPr lang="fr-FR" b="0" i="0" dirty="0">
                <a:solidFill>
                  <a:srgbClr val="040C28"/>
                </a:solidFill>
                <a:effectLst/>
                <a:latin typeface="Google Sans"/>
              </a:rPr>
              <a:t> </a:t>
            </a:r>
            <a:r>
              <a:rPr lang="fr-FR" b="0" i="0" dirty="0">
                <a:solidFill>
                  <a:schemeClr val="tx1"/>
                </a:solidFill>
                <a:effectLst/>
                <a:latin typeface="Google Sans"/>
              </a:rPr>
              <a:t>Parenté par le sang de personnes ayant un ancêtre commun.</a:t>
            </a:r>
          </a:p>
          <a:p>
            <a:r>
              <a:rPr lang="fr-FR" b="1" dirty="0">
                <a:solidFill>
                  <a:schemeClr val="tx1"/>
                </a:solidFill>
                <a:latin typeface="+mj-lt"/>
              </a:rPr>
              <a:t>PROVINCES</a:t>
            </a:r>
            <a:r>
              <a:rPr lang="fr-FR" dirty="0">
                <a:solidFill>
                  <a:schemeClr val="tx1"/>
                </a:solidFill>
                <a:latin typeface="Google Sans"/>
              </a:rPr>
              <a:t>:</a:t>
            </a:r>
            <a:r>
              <a:rPr lang="fr-FR" b="0" i="0" dirty="0">
                <a:solidFill>
                  <a:srgbClr val="1F1F1F"/>
                </a:solidFill>
                <a:effectLst/>
                <a:latin typeface="Google Sans"/>
              </a:rPr>
              <a:t>  </a:t>
            </a:r>
            <a:r>
              <a:rPr lang="fr-FR" b="0" i="0" dirty="0">
                <a:solidFill>
                  <a:schemeClr val="tx1"/>
                </a:solidFill>
                <a:effectLst/>
                <a:latin typeface="Google Sans"/>
              </a:rPr>
              <a:t>Étendue de pays qui fait partie d'un État et qui possède plusieurs villes, bourgs, villages, etc… sous un même gouvernement.</a:t>
            </a:r>
          </a:p>
          <a:p>
            <a:r>
              <a:rPr lang="fr-FR" b="1" dirty="0">
                <a:solidFill>
                  <a:schemeClr val="tx1">
                    <a:lumMod val="95000"/>
                  </a:schemeClr>
                </a:solidFill>
                <a:latin typeface="+mj-lt"/>
                <a:cs typeface="72" panose="020B0503030000000003" pitchFamily="34" charset="0"/>
              </a:rPr>
              <a:t>OMNIVORE</a:t>
            </a:r>
            <a:r>
              <a:rPr lang="fr-FR" sz="1800" dirty="0">
                <a:solidFill>
                  <a:schemeClr val="tx1">
                    <a:lumMod val="95000"/>
                  </a:schemeClr>
                </a:solidFill>
                <a:latin typeface="Catamaran"/>
              </a:rPr>
              <a:t>: </a:t>
            </a:r>
            <a:r>
              <a:rPr lang="fr-FR" dirty="0">
                <a:solidFill>
                  <a:schemeClr val="tx1">
                    <a:lumMod val="95000"/>
                  </a:schemeClr>
                </a:solidFill>
                <a:latin typeface="-apple-system"/>
              </a:rPr>
              <a:t>Un omnivore est un animal qui mange de tout, à la fois de l’herbe (fruits et légumes) et de la viande.</a:t>
            </a:r>
            <a:endParaRPr lang="fr-FR" dirty="0">
              <a:solidFill>
                <a:schemeClr val="tx1">
                  <a:lumMod val="95000"/>
                </a:schemeClr>
              </a:solidFill>
              <a:latin typeface="Google Sans"/>
            </a:endParaRPr>
          </a:p>
        </p:txBody>
      </p:sp>
      <p:pic>
        <p:nvPicPr>
          <p:cNvPr id="5" name="Espace réservé du contenu 4" descr="Gros plan d'un panda rouge">
            <a:extLst>
              <a:ext uri="{FF2B5EF4-FFF2-40B4-BE49-F238E27FC236}">
                <a16:creationId xmlns:a16="http://schemas.microsoft.com/office/drawing/2014/main" id="{91CBEA59-19FF-83FF-8639-9F3509DFEF6B}"/>
              </a:ext>
            </a:extLst>
          </p:cNvPr>
          <p:cNvPicPr>
            <a:picLocks noChangeAspect="1"/>
          </p:cNvPicPr>
          <p:nvPr/>
        </p:nvPicPr>
        <p:blipFill>
          <a:blip r:embed="rId2">
            <a:extLst>
              <a:ext uri="{28A0092B-C50C-407E-A947-70E740481C1C}">
                <a14:useLocalDpi xmlns:a14="http://schemas.microsoft.com/office/drawing/2010/main" val="0"/>
              </a:ext>
            </a:extLst>
          </a:blip>
          <a:srcRect l="26171" r="1581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Tree>
    <p:extLst>
      <p:ext uri="{BB962C8B-B14F-4D97-AF65-F5344CB8AC3E}">
        <p14:creationId xmlns:p14="http://schemas.microsoft.com/office/powerpoint/2010/main" val="25433193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 panda roux dormant dans un arbre">
            <a:extLst>
              <a:ext uri="{FF2B5EF4-FFF2-40B4-BE49-F238E27FC236}">
                <a16:creationId xmlns:a16="http://schemas.microsoft.com/office/drawing/2014/main" id="{CF9299A9-2EA7-5EB7-21E2-0819B05B2175}"/>
              </a:ext>
            </a:extLst>
          </p:cNvPr>
          <p:cNvPicPr>
            <a:picLocks noChangeAspect="1"/>
          </p:cNvPicPr>
          <p:nvPr/>
        </p:nvPicPr>
        <p:blipFill>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2583" b="13147"/>
          <a:stretch/>
        </p:blipFill>
        <p:spPr>
          <a:xfrm>
            <a:off x="0" y="179394"/>
            <a:ext cx="12191980" cy="6857990"/>
          </a:xfrm>
          <a:prstGeom prst="rect">
            <a:avLst/>
          </a:prstGeom>
        </p:spPr>
      </p:pic>
      <p:sp>
        <p:nvSpPr>
          <p:cNvPr id="2" name="Titre 1">
            <a:extLst>
              <a:ext uri="{FF2B5EF4-FFF2-40B4-BE49-F238E27FC236}">
                <a16:creationId xmlns:a16="http://schemas.microsoft.com/office/drawing/2014/main" id="{D529D03D-404D-75AD-D5EB-D5A4226FBE58}"/>
              </a:ext>
            </a:extLst>
          </p:cNvPr>
          <p:cNvSpPr>
            <a:spLocks noGrp="1"/>
          </p:cNvSpPr>
          <p:nvPr>
            <p:ph type="title"/>
          </p:nvPr>
        </p:nvSpPr>
        <p:spPr>
          <a:xfrm>
            <a:off x="3572932" y="420692"/>
            <a:ext cx="7255933" cy="1103308"/>
          </a:xfrm>
        </p:spPr>
        <p:txBody>
          <a:bodyPr>
            <a:noAutofit/>
          </a:bodyPr>
          <a:lstStyle/>
          <a:p>
            <a:r>
              <a:rPr lang="fr-CH" sz="9600" dirty="0">
                <a:solidFill>
                  <a:schemeClr val="tx2"/>
                </a:solidFill>
              </a:rPr>
              <a:t>QUIZ</a:t>
            </a:r>
            <a:endParaRPr lang="en-CH" sz="9600" dirty="0">
              <a:solidFill>
                <a:schemeClr val="tx2"/>
              </a:solidFill>
            </a:endParaRPr>
          </a:p>
        </p:txBody>
      </p:sp>
      <p:sp>
        <p:nvSpPr>
          <p:cNvPr id="9" name="Content Placeholder 8">
            <a:extLst>
              <a:ext uri="{FF2B5EF4-FFF2-40B4-BE49-F238E27FC236}">
                <a16:creationId xmlns:a16="http://schemas.microsoft.com/office/drawing/2014/main" id="{9C4DB7E6-4275-7BBC-F277-2A5FAEA75738}"/>
              </a:ext>
            </a:extLst>
          </p:cNvPr>
          <p:cNvSpPr>
            <a:spLocks noGrp="1"/>
          </p:cNvSpPr>
          <p:nvPr>
            <p:ph idx="1"/>
          </p:nvPr>
        </p:nvSpPr>
        <p:spPr>
          <a:xfrm>
            <a:off x="677334" y="2160589"/>
            <a:ext cx="8596668" cy="3880773"/>
          </a:xfrm>
        </p:spPr>
        <p:txBody>
          <a:bodyPr>
            <a:normAutofit fontScale="25000" lnSpcReduction="20000"/>
          </a:bodyPr>
          <a:lstStyle/>
          <a:p>
            <a:r>
              <a:rPr lang="en-US" sz="6400" dirty="0" err="1">
                <a:solidFill>
                  <a:srgbClr val="FFFFFF"/>
                </a:solidFill>
              </a:rPr>
              <a:t>Quels</a:t>
            </a:r>
            <a:r>
              <a:rPr lang="en-US" sz="6400" dirty="0">
                <a:solidFill>
                  <a:srgbClr val="FFFFFF"/>
                </a:solidFill>
              </a:rPr>
              <a:t> son les </a:t>
            </a:r>
            <a:r>
              <a:rPr lang="en-US" sz="6400" dirty="0" err="1">
                <a:solidFill>
                  <a:srgbClr val="FFFFFF"/>
                </a:solidFill>
              </a:rPr>
              <a:t>différents</a:t>
            </a:r>
            <a:r>
              <a:rPr lang="en-US" sz="6400" dirty="0">
                <a:solidFill>
                  <a:srgbClr val="FFFFFF"/>
                </a:solidFill>
              </a:rPr>
              <a:t> types de panda ?</a:t>
            </a:r>
          </a:p>
          <a:p>
            <a:pPr marL="0" indent="0">
              <a:buNone/>
            </a:pPr>
            <a:r>
              <a:rPr lang="en-US" sz="6400" dirty="0">
                <a:solidFill>
                  <a:srgbClr val="92D050"/>
                </a:solidFill>
              </a:rPr>
              <a:t>Les different type panda </a:t>
            </a:r>
            <a:r>
              <a:rPr lang="en-US" sz="6400" dirty="0" err="1">
                <a:solidFill>
                  <a:srgbClr val="92D050"/>
                </a:solidFill>
              </a:rPr>
              <a:t>sont</a:t>
            </a:r>
            <a:r>
              <a:rPr lang="en-US" sz="6400" dirty="0">
                <a:solidFill>
                  <a:srgbClr val="92D050"/>
                </a:solidFill>
              </a:rPr>
              <a:t> les pandas roux, </a:t>
            </a:r>
            <a:r>
              <a:rPr lang="en-US" sz="6400" dirty="0" err="1">
                <a:solidFill>
                  <a:srgbClr val="92D050"/>
                </a:solidFill>
              </a:rPr>
              <a:t>géant</a:t>
            </a:r>
            <a:r>
              <a:rPr lang="en-US" sz="6400" dirty="0">
                <a:solidFill>
                  <a:srgbClr val="92D050"/>
                </a:solidFill>
              </a:rPr>
              <a:t> et </a:t>
            </a:r>
            <a:r>
              <a:rPr lang="en-US" sz="6400" dirty="0" err="1">
                <a:solidFill>
                  <a:srgbClr val="92D050"/>
                </a:solidFill>
              </a:rPr>
              <a:t>brun</a:t>
            </a:r>
            <a:r>
              <a:rPr lang="en-US" sz="6400" dirty="0">
                <a:solidFill>
                  <a:srgbClr val="92D050"/>
                </a:solidFill>
              </a:rPr>
              <a:t>.</a:t>
            </a:r>
          </a:p>
          <a:p>
            <a:endParaRPr lang="en-US" sz="6400" dirty="0">
              <a:solidFill>
                <a:srgbClr val="FFFFFF"/>
              </a:solidFill>
            </a:endParaRPr>
          </a:p>
          <a:p>
            <a:r>
              <a:rPr lang="en-US" sz="6400" dirty="0" err="1">
                <a:solidFill>
                  <a:srgbClr val="FFFFFF"/>
                </a:solidFill>
              </a:rPr>
              <a:t>Où</a:t>
            </a:r>
            <a:r>
              <a:rPr lang="en-US" sz="6400" dirty="0">
                <a:solidFill>
                  <a:srgbClr val="FFFFFF"/>
                </a:solidFill>
              </a:rPr>
              <a:t> se </a:t>
            </a:r>
            <a:r>
              <a:rPr lang="en-US" sz="6400" dirty="0" err="1">
                <a:solidFill>
                  <a:srgbClr val="FFFFFF"/>
                </a:solidFill>
              </a:rPr>
              <a:t>trouvent</a:t>
            </a:r>
            <a:r>
              <a:rPr lang="en-US" sz="6400" dirty="0">
                <a:solidFill>
                  <a:srgbClr val="FFFFFF"/>
                </a:solidFill>
              </a:rPr>
              <a:t> les pandas roux ?</a:t>
            </a:r>
          </a:p>
          <a:p>
            <a:pPr marL="0" indent="0">
              <a:buNone/>
            </a:pPr>
            <a:r>
              <a:rPr lang="en-US" sz="6400" dirty="0">
                <a:solidFill>
                  <a:srgbClr val="92D050"/>
                </a:solidFill>
              </a:rPr>
              <a:t>Les pandas roux se </a:t>
            </a:r>
            <a:r>
              <a:rPr lang="en-US" sz="6400" dirty="0" err="1">
                <a:solidFill>
                  <a:srgbClr val="92D050"/>
                </a:solidFill>
              </a:rPr>
              <a:t>trouvent</a:t>
            </a:r>
            <a:r>
              <a:rPr lang="en-US" sz="6400" dirty="0">
                <a:solidFill>
                  <a:srgbClr val="92D050"/>
                </a:solidFill>
              </a:rPr>
              <a:t> </a:t>
            </a:r>
            <a:r>
              <a:rPr lang="en-US" sz="6400" dirty="0" err="1">
                <a:solidFill>
                  <a:srgbClr val="92D050"/>
                </a:solidFill>
              </a:rPr>
              <a:t>en</a:t>
            </a:r>
            <a:r>
              <a:rPr lang="en-US" sz="6400" dirty="0">
                <a:solidFill>
                  <a:srgbClr val="92D050"/>
                </a:solidFill>
              </a:rPr>
              <a:t> Chine et à </a:t>
            </a:r>
            <a:r>
              <a:rPr lang="en-US" sz="6400" dirty="0" err="1">
                <a:solidFill>
                  <a:srgbClr val="92D050"/>
                </a:solidFill>
              </a:rPr>
              <a:t>l’Himalaya</a:t>
            </a:r>
            <a:endParaRPr lang="en-US" sz="6400" dirty="0">
              <a:solidFill>
                <a:srgbClr val="92D050"/>
              </a:solidFill>
            </a:endParaRPr>
          </a:p>
          <a:p>
            <a:endParaRPr lang="en-US" sz="6400" dirty="0">
              <a:solidFill>
                <a:srgbClr val="FFFFFF"/>
              </a:solidFill>
            </a:endParaRPr>
          </a:p>
          <a:p>
            <a:endParaRPr lang="en-US" sz="6400" dirty="0">
              <a:solidFill>
                <a:srgbClr val="FFFFFF"/>
              </a:solidFill>
            </a:endParaRPr>
          </a:p>
          <a:p>
            <a:r>
              <a:rPr lang="en-US" sz="6400" dirty="0" err="1">
                <a:solidFill>
                  <a:srgbClr val="FFFFFF"/>
                </a:solidFill>
              </a:rPr>
              <a:t>Qu’est-ce</a:t>
            </a:r>
            <a:r>
              <a:rPr lang="en-US" sz="6400" dirty="0">
                <a:solidFill>
                  <a:srgbClr val="FFFFFF"/>
                </a:solidFill>
              </a:rPr>
              <a:t> que le panda mange ?</a:t>
            </a:r>
          </a:p>
          <a:p>
            <a:pPr marL="0" indent="0">
              <a:buNone/>
            </a:pPr>
            <a:r>
              <a:rPr lang="en-US" sz="6400" dirty="0">
                <a:solidFill>
                  <a:srgbClr val="92D050"/>
                </a:solidFill>
              </a:rPr>
              <a:t>Le panda se </a:t>
            </a:r>
            <a:r>
              <a:rPr lang="en-US" sz="6400" dirty="0" err="1">
                <a:solidFill>
                  <a:srgbClr val="92D050"/>
                </a:solidFill>
              </a:rPr>
              <a:t>nourrit</a:t>
            </a:r>
            <a:r>
              <a:rPr lang="en-US" sz="6400" dirty="0">
                <a:solidFill>
                  <a:srgbClr val="92D050"/>
                </a:solidFill>
              </a:rPr>
              <a:t> a 99% de </a:t>
            </a:r>
            <a:r>
              <a:rPr lang="en-US" sz="6400" dirty="0" err="1">
                <a:solidFill>
                  <a:srgbClr val="92D050"/>
                </a:solidFill>
              </a:rPr>
              <a:t>végetaux</a:t>
            </a:r>
            <a:r>
              <a:rPr lang="en-US" sz="6400" dirty="0">
                <a:solidFill>
                  <a:srgbClr val="92D050"/>
                </a:solidFill>
              </a:rPr>
              <a:t>, quasi </a:t>
            </a:r>
            <a:r>
              <a:rPr lang="en-US" sz="6400" dirty="0" err="1">
                <a:solidFill>
                  <a:srgbClr val="92D050"/>
                </a:solidFill>
              </a:rPr>
              <a:t>uniquement</a:t>
            </a:r>
            <a:r>
              <a:rPr lang="en-US" sz="6400" dirty="0">
                <a:solidFill>
                  <a:srgbClr val="92D050"/>
                </a:solidFill>
              </a:rPr>
              <a:t> de </a:t>
            </a:r>
            <a:r>
              <a:rPr lang="en-US" sz="6400" dirty="0" err="1">
                <a:solidFill>
                  <a:srgbClr val="92D050"/>
                </a:solidFill>
              </a:rPr>
              <a:t>bambous</a:t>
            </a:r>
            <a:r>
              <a:rPr lang="en-US" sz="6400" dirty="0">
                <a:solidFill>
                  <a:srgbClr val="92D050"/>
                </a:solidFill>
              </a:rPr>
              <a:t>.</a:t>
            </a:r>
          </a:p>
          <a:p>
            <a:endParaRPr lang="en-US" sz="6400" dirty="0">
              <a:solidFill>
                <a:srgbClr val="FFFFFF"/>
              </a:solidFill>
            </a:endParaRPr>
          </a:p>
          <a:p>
            <a:endParaRPr lang="en-US" sz="6400" dirty="0">
              <a:solidFill>
                <a:srgbClr val="FFFFFF"/>
              </a:solidFill>
            </a:endParaRPr>
          </a:p>
          <a:p>
            <a:endParaRPr lang="en-US" sz="6400" dirty="0">
              <a:solidFill>
                <a:srgbClr val="FFFFFF"/>
              </a:solidFill>
            </a:endParaRPr>
          </a:p>
          <a:p>
            <a:endParaRPr lang="en-US" sz="6400" dirty="0">
              <a:solidFill>
                <a:srgbClr val="FFFFFF"/>
              </a:solidFill>
            </a:endParaRPr>
          </a:p>
          <a:p>
            <a:endParaRPr lang="en-US" sz="3300" dirty="0">
              <a:solidFill>
                <a:srgbClr val="FFFFFF"/>
              </a:solidFill>
            </a:endParaRPr>
          </a:p>
          <a:p>
            <a:endParaRPr lang="en-US" sz="3300"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pPr marL="0" indent="0">
              <a:buNone/>
            </a:pPr>
            <a:r>
              <a:rPr lang="en-US" dirty="0">
                <a:solidFill>
                  <a:srgbClr val="FFFFFF"/>
                </a:solidFill>
              </a:rPr>
              <a:t> </a:t>
            </a: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pPr marL="0" indent="0">
              <a:buNone/>
            </a:pPr>
            <a:endParaRPr lang="en-US" dirty="0">
              <a:solidFill>
                <a:srgbClr val="FFFFFF"/>
              </a:solidFill>
            </a:endParaRPr>
          </a:p>
          <a:p>
            <a:pPr marL="0" indent="0">
              <a:buNone/>
            </a:pPr>
            <a:r>
              <a:rPr lang="en-US" dirty="0">
                <a:solidFill>
                  <a:srgbClr val="FFFFFF"/>
                </a:solidFill>
              </a:rPr>
              <a:t> </a:t>
            </a:r>
          </a:p>
          <a:p>
            <a:pPr marL="0" indent="0">
              <a:buNone/>
            </a:pPr>
            <a:endParaRPr lang="en-US" dirty="0">
              <a:solidFill>
                <a:srgbClr val="FFFFFF"/>
              </a:solidFill>
            </a:endParaRPr>
          </a:p>
        </p:txBody>
      </p:sp>
    </p:spTree>
    <p:extLst>
      <p:ext uri="{BB962C8B-B14F-4D97-AF65-F5344CB8AC3E}">
        <p14:creationId xmlns:p14="http://schemas.microsoft.com/office/powerpoint/2010/main" val="12472628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5" end="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Espace réservé du contenu 4" descr="Pandas dans une forêt de bambous">
            <a:extLst>
              <a:ext uri="{FF2B5EF4-FFF2-40B4-BE49-F238E27FC236}">
                <a16:creationId xmlns:a16="http://schemas.microsoft.com/office/drawing/2014/main" id="{6DACD712-7AC7-2DC5-19CB-9FB9B3CFA4C1}"/>
              </a:ext>
            </a:extLst>
          </p:cNvPr>
          <p:cNvPicPr>
            <a:picLocks noChangeAspect="1"/>
          </p:cNvPicPr>
          <p:nvPr/>
        </p:nvPicPr>
        <p:blipFill>
          <a:blip r:embed="rId2">
            <a:extLst>
              <a:ext uri="{28A0092B-C50C-407E-A947-70E740481C1C}">
                <a14:useLocalDpi xmlns:a14="http://schemas.microsoft.com/office/drawing/2010/main" val="0"/>
              </a:ext>
            </a:extLst>
          </a:blip>
          <a:srcRect l="14181" r="900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9" name="Content Placeholder 43">
            <a:extLst>
              <a:ext uri="{FF2B5EF4-FFF2-40B4-BE49-F238E27FC236}">
                <a16:creationId xmlns:a16="http://schemas.microsoft.com/office/drawing/2014/main" id="{9241F54C-CFD4-9500-ACD7-6A9E67850570}"/>
              </a:ext>
            </a:extLst>
          </p:cNvPr>
          <p:cNvSpPr>
            <a:spLocks noGrp="1"/>
          </p:cNvSpPr>
          <p:nvPr>
            <p:ph idx="1"/>
          </p:nvPr>
        </p:nvSpPr>
        <p:spPr>
          <a:xfrm>
            <a:off x="677334" y="956733"/>
            <a:ext cx="3851122" cy="5084629"/>
          </a:xfrm>
        </p:spPr>
        <p:txBody>
          <a:bodyPr>
            <a:noAutofit/>
          </a:bodyPr>
          <a:lstStyle/>
          <a:p>
            <a:pPr marL="0" indent="0">
              <a:buNone/>
            </a:pPr>
            <a:r>
              <a:rPr lang="en-US" sz="7200" b="1" dirty="0">
                <a:solidFill>
                  <a:srgbClr val="00B050"/>
                </a:solidFill>
              </a:rPr>
              <a:t>MERCI DE M’AVOIR ECOUTE</a:t>
            </a:r>
          </a:p>
        </p:txBody>
      </p:sp>
      <p:cxnSp>
        <p:nvCxnSpPr>
          <p:cNvPr id="54" name="Straight Connector 5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
        <p:nvSpPr>
          <p:cNvPr id="6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
        <p:nvSpPr>
          <p:cNvPr id="6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
        <p:nvSpPr>
          <p:cNvPr id="6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
        <p:nvSpPr>
          <p:cNvPr id="6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
        <p:nvSpPr>
          <p:cNvPr id="6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
        <p:nvSpPr>
          <p:cNvPr id="7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Tree>
    <p:extLst>
      <p:ext uri="{BB962C8B-B14F-4D97-AF65-F5344CB8AC3E}">
        <p14:creationId xmlns:p14="http://schemas.microsoft.com/office/powerpoint/2010/main" val="10785554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6D852-1D40-AF8F-4339-04CA0F2E1F61}"/>
              </a:ext>
            </a:extLst>
          </p:cNvPr>
          <p:cNvSpPr>
            <a:spLocks noGrp="1"/>
          </p:cNvSpPr>
          <p:nvPr>
            <p:ph type="title"/>
          </p:nvPr>
        </p:nvSpPr>
        <p:spPr>
          <a:xfrm>
            <a:off x="5536733" y="609600"/>
            <a:ext cx="5555987" cy="1320800"/>
          </a:xfrm>
        </p:spPr>
        <p:txBody>
          <a:bodyPr>
            <a:noAutofit/>
          </a:bodyPr>
          <a:lstStyle/>
          <a:p>
            <a:pPr>
              <a:lnSpc>
                <a:spcPct val="90000"/>
              </a:lnSpc>
            </a:pPr>
            <a:r>
              <a:rPr lang="fr-CH" b="1" dirty="0"/>
              <a:t>INTRODUCTION</a:t>
            </a:r>
            <a:endParaRPr lang="en-CH" b="1" dirty="0"/>
          </a:p>
        </p:txBody>
      </p:sp>
      <p:sp>
        <p:nvSpPr>
          <p:cNvPr id="3" name="Espace réservé du contenu 2">
            <a:extLst>
              <a:ext uri="{FF2B5EF4-FFF2-40B4-BE49-F238E27FC236}">
                <a16:creationId xmlns:a16="http://schemas.microsoft.com/office/drawing/2014/main" id="{565C87CC-9BBC-B918-29B6-9B6626ACC88B}"/>
              </a:ext>
            </a:extLst>
          </p:cNvPr>
          <p:cNvSpPr>
            <a:spLocks noGrp="1"/>
          </p:cNvSpPr>
          <p:nvPr>
            <p:ph idx="1"/>
          </p:nvPr>
        </p:nvSpPr>
        <p:spPr>
          <a:xfrm>
            <a:off x="5209563" y="2165131"/>
            <a:ext cx="4064439" cy="3920359"/>
          </a:xfrm>
        </p:spPr>
        <p:txBody>
          <a:bodyPr>
            <a:normAutofit lnSpcReduction="10000"/>
          </a:bodyPr>
          <a:lstStyle/>
          <a:p>
            <a:pPr marL="0" indent="0">
              <a:buNone/>
            </a:pPr>
            <a:endParaRPr lang="fr-CH" dirty="0"/>
          </a:p>
          <a:p>
            <a:pPr marL="0" indent="0">
              <a:buNone/>
            </a:pPr>
            <a:endParaRPr lang="fr-CH" dirty="0"/>
          </a:p>
          <a:p>
            <a:r>
              <a:rPr lang="fr-CH" sz="2000" dirty="0"/>
              <a:t>Les différents types de panda</a:t>
            </a:r>
          </a:p>
          <a:p>
            <a:r>
              <a:rPr lang="fr-CH" sz="2000" dirty="0"/>
              <a:t>Habitat et alimentation du Panda </a:t>
            </a:r>
          </a:p>
          <a:p>
            <a:r>
              <a:rPr lang="fr-CH" sz="2000" dirty="0"/>
              <a:t>Vidéos</a:t>
            </a:r>
          </a:p>
          <a:p>
            <a:r>
              <a:rPr lang="fr-CH" sz="2000" dirty="0"/>
              <a:t>Définition</a:t>
            </a:r>
          </a:p>
          <a:p>
            <a:r>
              <a:rPr lang="fr-CH" sz="2000" dirty="0"/>
              <a:t>Quiz</a:t>
            </a:r>
          </a:p>
          <a:p>
            <a:pPr marL="0" indent="0">
              <a:buNone/>
            </a:pPr>
            <a:endParaRPr lang="fr-CH" dirty="0"/>
          </a:p>
          <a:p>
            <a:pPr marL="0" indent="0">
              <a:buNone/>
            </a:pPr>
            <a:r>
              <a:rPr lang="fr-CH" dirty="0"/>
              <a:t> </a:t>
            </a:r>
          </a:p>
          <a:p>
            <a:endParaRPr lang="en-CH" dirty="0"/>
          </a:p>
        </p:txBody>
      </p:sp>
      <p:pic>
        <p:nvPicPr>
          <p:cNvPr id="12" name="Picture 4" descr="Visage de panda géant">
            <a:extLst>
              <a:ext uri="{FF2B5EF4-FFF2-40B4-BE49-F238E27FC236}">
                <a16:creationId xmlns:a16="http://schemas.microsoft.com/office/drawing/2014/main" id="{551100A6-D4F1-A40A-2B51-03739C0E86B7}"/>
              </a:ext>
            </a:extLst>
          </p:cNvPr>
          <p:cNvPicPr>
            <a:picLocks noChangeAspect="1"/>
          </p:cNvPicPr>
          <p:nvPr/>
        </p:nvPicPr>
        <p:blipFill>
          <a:blip r:embed="rId2"/>
          <a:srcRect l="13954" r="3373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Tree>
    <p:extLst>
      <p:ext uri="{BB962C8B-B14F-4D97-AF65-F5344CB8AC3E}">
        <p14:creationId xmlns:p14="http://schemas.microsoft.com/office/powerpoint/2010/main" val="4090833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E82BBED-D2F1-30E6-6B1F-B5A1E87ECCFF}"/>
              </a:ext>
            </a:extLst>
          </p:cNvPr>
          <p:cNvSpPr>
            <a:spLocks noGrp="1"/>
          </p:cNvSpPr>
          <p:nvPr>
            <p:ph type="title"/>
          </p:nvPr>
        </p:nvSpPr>
        <p:spPr bwMode="white">
          <a:xfrm>
            <a:off x="677334" y="609600"/>
            <a:ext cx="8596668" cy="1320800"/>
          </a:xfrm>
        </p:spPr>
        <p:txBody>
          <a:bodyPr anchor="t">
            <a:normAutofit/>
          </a:bodyPr>
          <a:lstStyle/>
          <a:p>
            <a:pPr>
              <a:lnSpc>
                <a:spcPct val="90000"/>
              </a:lnSpc>
            </a:pPr>
            <a:br>
              <a:rPr lang="fr-CH" sz="2800" dirty="0"/>
            </a:br>
            <a:br>
              <a:rPr lang="fr-CH" sz="2800" dirty="0"/>
            </a:br>
            <a:endParaRPr lang="en-CH" sz="2800" dirty="0"/>
          </a:p>
        </p:txBody>
      </p:sp>
      <p:sp>
        <p:nvSpPr>
          <p:cNvPr id="3" name="Espace réservé du contenu 2">
            <a:extLst>
              <a:ext uri="{FF2B5EF4-FFF2-40B4-BE49-F238E27FC236}">
                <a16:creationId xmlns:a16="http://schemas.microsoft.com/office/drawing/2014/main" id="{96395F09-D51E-C194-1F85-EE32994CB2F2}"/>
              </a:ext>
            </a:extLst>
          </p:cNvPr>
          <p:cNvSpPr>
            <a:spLocks noGrp="1"/>
          </p:cNvSpPr>
          <p:nvPr>
            <p:ph idx="1"/>
          </p:nvPr>
        </p:nvSpPr>
        <p:spPr>
          <a:xfrm>
            <a:off x="6336287" y="2160589"/>
            <a:ext cx="2934714" cy="3880773"/>
          </a:xfrm>
        </p:spPr>
        <p:txBody>
          <a:bodyPr>
            <a:normAutofit/>
          </a:bodyPr>
          <a:lstStyle/>
          <a:p>
            <a:pPr marL="0" indent="0">
              <a:buClr>
                <a:srgbClr val="C69444"/>
              </a:buClr>
              <a:buNone/>
            </a:pPr>
            <a:r>
              <a:rPr lang="fr-CH" dirty="0"/>
              <a:t>                                                                                                                                                                                                                                                  </a:t>
            </a:r>
            <a:endParaRPr lang="fr-CH" b="1" dirty="0"/>
          </a:p>
        </p:txBody>
      </p:sp>
      <p:pic>
        <p:nvPicPr>
          <p:cNvPr id="153" name="Picture 152" descr="Tête de panda rouge">
            <a:extLst>
              <a:ext uri="{FF2B5EF4-FFF2-40B4-BE49-F238E27FC236}">
                <a16:creationId xmlns:a16="http://schemas.microsoft.com/office/drawing/2014/main" id="{24F700E8-D96A-F660-12DA-2C8AE59FDA1F}"/>
              </a:ext>
            </a:extLst>
          </p:cNvPr>
          <p:cNvPicPr>
            <a:picLocks noChangeAspect="1"/>
          </p:cNvPicPr>
          <p:nvPr/>
        </p:nvPicPr>
        <p:blipFill>
          <a:blip r:embed="rId3"/>
          <a:srcRect l="5453" r="1304" b="2"/>
          <a:stretch/>
        </p:blipFill>
        <p:spPr>
          <a:xfrm>
            <a:off x="-5030" y="1440577"/>
            <a:ext cx="4463452" cy="5417424"/>
          </a:xfrm>
          <a:prstGeom prst="rect">
            <a:avLst/>
          </a:prstGeom>
        </p:spPr>
      </p:pic>
      <p:sp>
        <p:nvSpPr>
          <p:cNvPr id="4" name="ZoneTexte 3">
            <a:extLst>
              <a:ext uri="{FF2B5EF4-FFF2-40B4-BE49-F238E27FC236}">
                <a16:creationId xmlns:a16="http://schemas.microsoft.com/office/drawing/2014/main" id="{063D97C5-9261-A168-E9B4-3F31B6173B15}"/>
              </a:ext>
            </a:extLst>
          </p:cNvPr>
          <p:cNvSpPr txBox="1"/>
          <p:nvPr/>
        </p:nvSpPr>
        <p:spPr>
          <a:xfrm>
            <a:off x="2226696" y="148559"/>
            <a:ext cx="6796255" cy="1000274"/>
          </a:xfrm>
          <a:prstGeom prst="rect">
            <a:avLst/>
          </a:prstGeom>
          <a:noFill/>
        </p:spPr>
        <p:txBody>
          <a:bodyPr wrap="square" rtlCol="0">
            <a:spAutoFit/>
          </a:bodyPr>
          <a:lstStyle/>
          <a:p>
            <a:pPr>
              <a:spcAft>
                <a:spcPts val="600"/>
              </a:spcAft>
            </a:pPr>
            <a:r>
              <a:rPr lang="fr-CH" sz="3600" b="1" dirty="0"/>
              <a:t>Les différents types de Panda</a:t>
            </a:r>
          </a:p>
          <a:p>
            <a:pPr>
              <a:spcAft>
                <a:spcPts val="600"/>
              </a:spcAft>
            </a:pPr>
            <a:endParaRPr lang="en-CH" dirty="0"/>
          </a:p>
        </p:txBody>
      </p:sp>
      <p:pic>
        <p:nvPicPr>
          <p:cNvPr id="34" name="Image 33" descr="Une image contenant mammifère, panda, plein air, fourrure&#10;&#10;Description générée automatiquement">
            <a:extLst>
              <a:ext uri="{FF2B5EF4-FFF2-40B4-BE49-F238E27FC236}">
                <a16:creationId xmlns:a16="http://schemas.microsoft.com/office/drawing/2014/main" id="{06AA616B-326D-2EC4-35DC-66EAF3235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060" y="1440577"/>
            <a:ext cx="7725940" cy="5417423"/>
          </a:xfrm>
          <a:prstGeom prst="rect">
            <a:avLst/>
          </a:prstGeom>
        </p:spPr>
      </p:pic>
    </p:spTree>
    <p:extLst>
      <p:ext uri="{BB962C8B-B14F-4D97-AF65-F5344CB8AC3E}">
        <p14:creationId xmlns:p14="http://schemas.microsoft.com/office/powerpoint/2010/main" val="24633821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52422-0604-DD9A-5694-842CF05DFF61}"/>
              </a:ext>
            </a:extLst>
          </p:cNvPr>
          <p:cNvSpPr>
            <a:spLocks noGrp="1"/>
          </p:cNvSpPr>
          <p:nvPr>
            <p:ph type="title"/>
          </p:nvPr>
        </p:nvSpPr>
        <p:spPr>
          <a:xfrm>
            <a:off x="1557380" y="-50800"/>
            <a:ext cx="8596668" cy="1320800"/>
          </a:xfrm>
        </p:spPr>
        <p:txBody>
          <a:bodyPr anchor="t">
            <a:normAutofit/>
          </a:bodyPr>
          <a:lstStyle/>
          <a:p>
            <a:r>
              <a:rPr lang="fr-CH" sz="4800" dirty="0">
                <a:latin typeface="Abadi" panose="020B0604020104020204" pitchFamily="34" charset="0"/>
              </a:rPr>
              <a:t>                          </a:t>
            </a:r>
            <a:r>
              <a:rPr lang="fr-CH" dirty="0"/>
              <a:t>PANDA ROUX</a:t>
            </a:r>
            <a:endParaRPr lang="en-CH" dirty="0"/>
          </a:p>
        </p:txBody>
      </p:sp>
      <p:sp>
        <p:nvSpPr>
          <p:cNvPr id="46" name="Content Placeholder 8">
            <a:extLst>
              <a:ext uri="{FF2B5EF4-FFF2-40B4-BE49-F238E27FC236}">
                <a16:creationId xmlns:a16="http://schemas.microsoft.com/office/drawing/2014/main" id="{EBC32F88-03B6-287C-A10B-EE60301CF06A}"/>
              </a:ext>
            </a:extLst>
          </p:cNvPr>
          <p:cNvSpPr>
            <a:spLocks noGrp="1"/>
          </p:cNvSpPr>
          <p:nvPr>
            <p:ph idx="1"/>
          </p:nvPr>
        </p:nvSpPr>
        <p:spPr>
          <a:xfrm>
            <a:off x="6096000" y="115615"/>
            <a:ext cx="3443144" cy="6611006"/>
          </a:xfrm>
        </p:spPr>
        <p:txBody>
          <a:bodyPr>
            <a:noAutofit/>
          </a:bodyPr>
          <a:lstStyle/>
          <a:p>
            <a:pPr marL="0" indent="0">
              <a:lnSpc>
                <a:spcPct val="90000"/>
              </a:lnSpc>
              <a:buNone/>
            </a:pPr>
            <a:endParaRPr lang="fr-FR" b="0" i="0" cap="all" dirty="0">
              <a:effectLst/>
              <a:latin typeface="komika_axis"/>
            </a:endParaRPr>
          </a:p>
          <a:p>
            <a:pPr>
              <a:lnSpc>
                <a:spcPct val="90000"/>
              </a:lnSpc>
            </a:pPr>
            <a:endParaRPr lang="fr-FR" sz="1000" b="1" i="0" dirty="0">
              <a:effectLst/>
              <a:latin typeface="Arial" panose="020B0604020202020204" pitchFamily="34" charset="0"/>
            </a:endParaRPr>
          </a:p>
          <a:p>
            <a:pPr>
              <a:lnSpc>
                <a:spcPct val="90000"/>
              </a:lnSpc>
            </a:pPr>
            <a:r>
              <a:rPr lang="fr-FR" sz="1600" i="0" dirty="0">
                <a:solidFill>
                  <a:schemeClr val="tx1"/>
                </a:solidFill>
                <a:effectLst/>
                <a:latin typeface="Arial" panose="020B0604020202020204" pitchFamily="34" charset="0"/>
              </a:rPr>
              <a:t>Le Petit panda ou Panda roux parfois appelé « Panda fuligineux » ou « Panda éclatant », est un mammifère protégé et </a:t>
            </a:r>
            <a:r>
              <a:rPr lang="fr-FR" sz="1600" dirty="0">
                <a:solidFill>
                  <a:schemeClr val="tx1"/>
                </a:solidFill>
                <a:latin typeface="Arial" panose="020B0604020202020204" pitchFamily="34" charset="0"/>
              </a:rPr>
              <a:t>en danger</a:t>
            </a:r>
            <a:r>
              <a:rPr lang="fr-FR" sz="1600" i="0" dirty="0">
                <a:solidFill>
                  <a:schemeClr val="tx1"/>
                </a:solidFill>
                <a:effectLst/>
                <a:latin typeface="Arial" panose="020B0604020202020204" pitchFamily="34" charset="0"/>
              </a:rPr>
              <a:t> d'</a:t>
            </a:r>
            <a:r>
              <a:rPr lang="fr-FR" sz="1600" dirty="0">
                <a:solidFill>
                  <a:schemeClr val="tx1"/>
                </a:solidFill>
                <a:latin typeface="Arial" panose="020B0604020202020204" pitchFamily="34" charset="0"/>
              </a:rPr>
              <a:t>extinction</a:t>
            </a:r>
            <a:r>
              <a:rPr lang="fr-FR" sz="1600" i="0" dirty="0">
                <a:solidFill>
                  <a:schemeClr val="tx1"/>
                </a:solidFill>
                <a:effectLst/>
                <a:latin typeface="Arial" panose="020B0604020202020204" pitchFamily="34" charset="0"/>
              </a:rPr>
              <a:t> de la </a:t>
            </a:r>
            <a:r>
              <a:rPr lang="fr-FR" sz="1600" dirty="0">
                <a:solidFill>
                  <a:schemeClr val="tx1"/>
                </a:solidFill>
                <a:latin typeface="Arial" panose="020B0604020202020204" pitchFamily="34" charset="0"/>
              </a:rPr>
              <a:t>famille </a:t>
            </a:r>
            <a:r>
              <a:rPr lang="fr-FR" sz="1600" i="0" dirty="0">
                <a:solidFill>
                  <a:schemeClr val="tx1"/>
                </a:solidFill>
                <a:effectLst/>
                <a:latin typeface="Arial" panose="020B0604020202020204" pitchFamily="34" charset="0"/>
              </a:rPr>
              <a:t>des </a:t>
            </a:r>
            <a:r>
              <a:rPr lang="fr-FR" sz="1600" dirty="0" err="1">
                <a:solidFill>
                  <a:schemeClr val="tx1"/>
                </a:solidFill>
                <a:latin typeface="Arial" panose="020B0604020202020204" pitchFamily="34" charset="0"/>
              </a:rPr>
              <a:t>Ailuridés</a:t>
            </a:r>
            <a:r>
              <a:rPr lang="fr-FR" sz="1600" dirty="0">
                <a:solidFill>
                  <a:schemeClr val="tx1"/>
                </a:solidFill>
                <a:latin typeface="Arial" panose="020B0604020202020204" pitchFamily="34" charset="0"/>
              </a:rPr>
              <a:t> </a:t>
            </a:r>
            <a:r>
              <a:rPr lang="fr-FR" sz="1600" i="0" dirty="0">
                <a:solidFill>
                  <a:schemeClr val="tx1"/>
                </a:solidFill>
                <a:effectLst/>
                <a:latin typeface="Arial" panose="020B0604020202020204" pitchFamily="34" charset="0"/>
              </a:rPr>
              <a:t>.</a:t>
            </a:r>
            <a:endParaRPr lang="fr-FR" sz="1600" dirty="0">
              <a:solidFill>
                <a:schemeClr val="tx1"/>
              </a:solidFill>
              <a:latin typeface="Arial" panose="020B0604020202020204" pitchFamily="34" charset="0"/>
            </a:endParaRPr>
          </a:p>
          <a:p>
            <a:pPr>
              <a:lnSpc>
                <a:spcPct val="90000"/>
              </a:lnSpc>
            </a:pPr>
            <a:endParaRPr lang="fr-FR" sz="1600" b="0" i="0" dirty="0">
              <a:solidFill>
                <a:schemeClr val="tx1"/>
              </a:solidFill>
              <a:effectLst/>
              <a:latin typeface="Arial" panose="020B0604020202020204" pitchFamily="34" charset="0"/>
            </a:endParaRPr>
          </a:p>
          <a:p>
            <a:pPr>
              <a:lnSpc>
                <a:spcPct val="90000"/>
              </a:lnSpc>
            </a:pPr>
            <a:r>
              <a:rPr lang="fr-FR" sz="1600" b="0" i="0" dirty="0">
                <a:solidFill>
                  <a:schemeClr val="tx1"/>
                </a:solidFill>
                <a:effectLst/>
                <a:latin typeface="Arial" panose="020B0604020202020204" pitchFamily="34" charset="0"/>
              </a:rPr>
              <a:t>Le Panda roux a une fourrure brun roux,</a:t>
            </a:r>
            <a:r>
              <a:rPr lang="fr-FR" sz="1600" b="1" i="0" dirty="0">
                <a:effectLst/>
                <a:latin typeface="Arial" panose="020B0604020202020204" pitchFamily="34" charset="0"/>
              </a:rPr>
              <a:t> </a:t>
            </a:r>
            <a:r>
              <a:rPr lang="fr-FR" sz="1600" i="0" dirty="0">
                <a:effectLst/>
                <a:latin typeface="Arial" panose="020B0604020202020204" pitchFamily="34" charset="0"/>
              </a:rPr>
              <a:t>avec des joues et des oreilles blanches </a:t>
            </a:r>
            <a:r>
              <a:rPr lang="fr-FR" sz="1600" b="0" i="0" dirty="0">
                <a:solidFill>
                  <a:schemeClr val="tx1"/>
                </a:solidFill>
                <a:effectLst/>
                <a:latin typeface="Arial" panose="020B0604020202020204" pitchFamily="34" charset="0"/>
              </a:rPr>
              <a:t>une longue queue touffue et une </a:t>
            </a:r>
            <a:r>
              <a:rPr lang="fr-FR" sz="1600" dirty="0">
                <a:solidFill>
                  <a:schemeClr val="tx1"/>
                </a:solidFill>
                <a:latin typeface="Arial" panose="020B0604020202020204" pitchFamily="34" charset="0"/>
              </a:rPr>
              <a:t>démarche</a:t>
            </a:r>
            <a:r>
              <a:rPr lang="fr-FR" sz="1600" b="0" i="0" dirty="0">
                <a:solidFill>
                  <a:schemeClr val="tx1"/>
                </a:solidFill>
                <a:effectLst/>
                <a:latin typeface="Arial" panose="020B0604020202020204" pitchFamily="34" charset="0"/>
              </a:rPr>
              <a:t> dandinante en raison de ses pattes avant plus courtes ; il est à peu près de la taille d'un </a:t>
            </a:r>
            <a:r>
              <a:rPr lang="fr-FR" sz="1600" dirty="0">
                <a:solidFill>
                  <a:schemeClr val="tx1"/>
                </a:solidFill>
                <a:latin typeface="Arial" panose="020B0604020202020204" pitchFamily="34" charset="0"/>
              </a:rPr>
              <a:t>chat .</a:t>
            </a:r>
          </a:p>
          <a:p>
            <a:pPr>
              <a:lnSpc>
                <a:spcPct val="90000"/>
              </a:lnSpc>
            </a:pPr>
            <a:r>
              <a:rPr lang="fr-FR" sz="1600" dirty="0">
                <a:solidFill>
                  <a:schemeClr val="tx1"/>
                </a:solidFill>
                <a:latin typeface="Arial" panose="020B0604020202020204" pitchFamily="34" charset="0"/>
              </a:rPr>
              <a:t>Le panda roux fait de 50 cm de long pour la tête et le corps tandis que sa queue fait de 28 à 59 cm .</a:t>
            </a:r>
          </a:p>
          <a:p>
            <a:pPr>
              <a:lnSpc>
                <a:spcPct val="90000"/>
              </a:lnSpc>
            </a:pPr>
            <a:r>
              <a:rPr lang="fr-FR" sz="1600" dirty="0">
                <a:solidFill>
                  <a:schemeClr val="tx1"/>
                </a:solidFill>
                <a:latin typeface="Arial" panose="020B0604020202020204" pitchFamily="34" charset="0"/>
              </a:rPr>
              <a:t>Poids : Les mâles pèsent de 3,7 à 6,2 kg et les femelles de 3 à 6 kg</a:t>
            </a:r>
          </a:p>
          <a:p>
            <a:pPr>
              <a:lnSpc>
                <a:spcPct val="90000"/>
              </a:lnSpc>
            </a:pPr>
            <a:endParaRPr lang="fr-FR" sz="1000" dirty="0">
              <a:solidFill>
                <a:schemeClr val="tx1"/>
              </a:solidFill>
              <a:latin typeface="Arial" panose="020B0604020202020204" pitchFamily="34" charset="0"/>
            </a:endParaRPr>
          </a:p>
          <a:p>
            <a:pPr>
              <a:lnSpc>
                <a:spcPct val="90000"/>
              </a:lnSpc>
            </a:pPr>
            <a:endParaRPr lang="fr-FR" sz="1000" dirty="0">
              <a:solidFill>
                <a:schemeClr val="tx1"/>
              </a:solidFill>
              <a:latin typeface="Arial" panose="020B0604020202020204" pitchFamily="34" charset="0"/>
            </a:endParaRPr>
          </a:p>
          <a:p>
            <a:pPr>
              <a:lnSpc>
                <a:spcPct val="90000"/>
              </a:lnSpc>
            </a:pPr>
            <a:endParaRPr lang="fr-FR" sz="1000" dirty="0">
              <a:solidFill>
                <a:schemeClr val="tx1"/>
              </a:solidFill>
              <a:latin typeface="Arial" panose="020B0604020202020204" pitchFamily="34" charset="0"/>
            </a:endParaRPr>
          </a:p>
        </p:txBody>
      </p:sp>
      <p:pic>
        <p:nvPicPr>
          <p:cNvPr id="5" name="Espace réservé du contenu 4" descr="Une image contenant mammifère, petit panda, panda, Panda roux&#10;&#10;Description générée automatiquement">
            <a:extLst>
              <a:ext uri="{FF2B5EF4-FFF2-40B4-BE49-F238E27FC236}">
                <a16:creationId xmlns:a16="http://schemas.microsoft.com/office/drawing/2014/main" id="{41A97DE5-4357-1962-B7C0-42937A8ACD1F}"/>
              </a:ext>
            </a:extLst>
          </p:cNvPr>
          <p:cNvPicPr>
            <a:picLocks noChangeAspect="1"/>
          </p:cNvPicPr>
          <p:nvPr/>
        </p:nvPicPr>
        <p:blipFill>
          <a:blip r:embed="rId2">
            <a:extLst>
              <a:ext uri="{28A0092B-C50C-407E-A947-70E740481C1C}">
                <a14:useLocalDpi xmlns:a14="http://schemas.microsoft.com/office/drawing/2010/main" val="0"/>
              </a:ext>
            </a:extLst>
          </a:blip>
          <a:srcRect l="3707" r="17715"/>
          <a:stretch/>
        </p:blipFill>
        <p:spPr>
          <a:xfrm>
            <a:off x="448733" y="211667"/>
            <a:ext cx="5588000" cy="6107853"/>
          </a:xfrm>
          <a:prstGeom prst="rect">
            <a:avLst/>
          </a:prstGeom>
        </p:spPr>
      </p:pic>
    </p:spTree>
    <p:extLst>
      <p:ext uri="{BB962C8B-B14F-4D97-AF65-F5344CB8AC3E}">
        <p14:creationId xmlns:p14="http://schemas.microsoft.com/office/powerpoint/2010/main" val="2245693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F3575D-18F0-BDA2-2F00-73571DADB59A}"/>
              </a:ext>
            </a:extLst>
          </p:cNvPr>
          <p:cNvSpPr>
            <a:spLocks noGrp="1"/>
          </p:cNvSpPr>
          <p:nvPr>
            <p:ph type="title"/>
          </p:nvPr>
        </p:nvSpPr>
        <p:spPr>
          <a:xfrm>
            <a:off x="5536734" y="609600"/>
            <a:ext cx="3737268" cy="1320800"/>
          </a:xfrm>
        </p:spPr>
        <p:txBody>
          <a:bodyPr>
            <a:normAutofit/>
          </a:bodyPr>
          <a:lstStyle/>
          <a:p>
            <a:r>
              <a:rPr lang="fr-CH" dirty="0"/>
              <a:t>PANDA GEANT</a:t>
            </a:r>
            <a:endParaRPr lang="en-CH" dirty="0"/>
          </a:p>
        </p:txBody>
      </p:sp>
      <p:sp>
        <p:nvSpPr>
          <p:cNvPr id="64" name="Content Placeholder 15">
            <a:extLst>
              <a:ext uri="{FF2B5EF4-FFF2-40B4-BE49-F238E27FC236}">
                <a16:creationId xmlns:a16="http://schemas.microsoft.com/office/drawing/2014/main" id="{3968CEDB-4F80-0BEC-3CA3-5DB5706FAEB5}"/>
              </a:ext>
            </a:extLst>
          </p:cNvPr>
          <p:cNvSpPr>
            <a:spLocks noGrp="1"/>
          </p:cNvSpPr>
          <p:nvPr>
            <p:ph idx="1"/>
          </p:nvPr>
        </p:nvSpPr>
        <p:spPr>
          <a:xfrm>
            <a:off x="5209563" y="1393371"/>
            <a:ext cx="4529523" cy="4855029"/>
          </a:xfrm>
        </p:spPr>
        <p:txBody>
          <a:bodyPr>
            <a:normAutofit fontScale="92500" lnSpcReduction="10000"/>
          </a:bodyPr>
          <a:lstStyle/>
          <a:p>
            <a:pPr algn="l"/>
            <a:r>
              <a:rPr lang="fr-FR" sz="2300" b="0" i="0" dirty="0">
                <a:solidFill>
                  <a:schemeClr val="tx1"/>
                </a:solidFill>
                <a:effectLst/>
                <a:latin typeface="Arial" panose="020B0604020202020204" pitchFamily="34" charset="0"/>
              </a:rPr>
              <a:t>Le Panda géant est un mammifère de la famille des Ursidés.</a:t>
            </a:r>
          </a:p>
          <a:p>
            <a:pPr algn="l"/>
            <a:endParaRPr lang="fr-FR" sz="2300" b="1" i="0" dirty="0">
              <a:solidFill>
                <a:schemeClr val="tx1"/>
              </a:solidFill>
              <a:effectLst/>
              <a:latin typeface="Arial" panose="020B0604020202020204" pitchFamily="34" charset="0"/>
            </a:endParaRPr>
          </a:p>
          <a:p>
            <a:pPr algn="l"/>
            <a:r>
              <a:rPr lang="fr-FR" sz="2300" b="1" i="0" dirty="0">
                <a:solidFill>
                  <a:schemeClr val="tx1"/>
                </a:solidFill>
                <a:effectLst/>
                <a:latin typeface="Arial" panose="020B0604020202020204" pitchFamily="34" charset="0"/>
              </a:rPr>
              <a:t>Poids : </a:t>
            </a:r>
            <a:r>
              <a:rPr lang="fr-FR" sz="2300" b="0" i="0" dirty="0">
                <a:solidFill>
                  <a:schemeClr val="tx1"/>
                </a:solidFill>
                <a:effectLst/>
                <a:latin typeface="Arial" panose="020B0604020202020204" pitchFamily="34" charset="0"/>
              </a:rPr>
              <a:t>70 – 120 kg </a:t>
            </a:r>
          </a:p>
          <a:p>
            <a:pPr algn="l"/>
            <a:endParaRPr lang="fr-FR" sz="2300" b="1" i="0" dirty="0">
              <a:solidFill>
                <a:schemeClr val="tx1"/>
              </a:solidFill>
              <a:effectLst/>
              <a:latin typeface="Arial" panose="020B0604020202020204" pitchFamily="34" charset="0"/>
            </a:endParaRPr>
          </a:p>
          <a:p>
            <a:pPr algn="l"/>
            <a:r>
              <a:rPr lang="fr-FR" sz="2300" b="1" i="0" dirty="0">
                <a:solidFill>
                  <a:schemeClr val="tx1"/>
                </a:solidFill>
                <a:effectLst/>
                <a:latin typeface="Arial" panose="020B0604020202020204" pitchFamily="34" charset="0"/>
              </a:rPr>
              <a:t>Longueur : </a:t>
            </a:r>
            <a:r>
              <a:rPr lang="fr-FR" sz="2300" b="0" i="0" dirty="0">
                <a:solidFill>
                  <a:schemeClr val="tx1"/>
                </a:solidFill>
                <a:effectLst/>
                <a:latin typeface="Arial" panose="020B0604020202020204" pitchFamily="34" charset="0"/>
              </a:rPr>
              <a:t>1,2 – 1,9 m (Adulte)</a:t>
            </a:r>
          </a:p>
          <a:p>
            <a:pPr marL="0" indent="0" algn="l">
              <a:buNone/>
            </a:pPr>
            <a:endParaRPr lang="fr-FR" sz="2300" b="0" i="0" dirty="0">
              <a:solidFill>
                <a:schemeClr val="tx1"/>
              </a:solidFill>
              <a:effectLst/>
              <a:latin typeface="Arial" panose="020B0604020202020204" pitchFamily="34" charset="0"/>
            </a:endParaRPr>
          </a:p>
          <a:p>
            <a:pPr algn="l"/>
            <a:r>
              <a:rPr lang="fr-FR" sz="2300" b="1" i="0" dirty="0">
                <a:solidFill>
                  <a:schemeClr val="tx1"/>
                </a:solidFill>
                <a:effectLst/>
                <a:latin typeface="Arial" panose="020B0604020202020204" pitchFamily="34" charset="0"/>
              </a:rPr>
              <a:t>Nom scientifique : </a:t>
            </a:r>
            <a:r>
              <a:rPr lang="fr-FR" sz="2300" b="0" i="0" dirty="0" err="1">
                <a:solidFill>
                  <a:schemeClr val="tx1"/>
                </a:solidFill>
                <a:effectLst/>
                <a:latin typeface="Arial" panose="020B0604020202020204" pitchFamily="34" charset="0"/>
              </a:rPr>
              <a:t>Ailuropoda</a:t>
            </a:r>
            <a:r>
              <a:rPr lang="fr-FR" sz="2300" b="0" i="0" dirty="0">
                <a:solidFill>
                  <a:schemeClr val="tx1"/>
                </a:solidFill>
                <a:effectLst/>
                <a:latin typeface="Arial" panose="020B0604020202020204" pitchFamily="34" charset="0"/>
              </a:rPr>
              <a:t> </a:t>
            </a:r>
            <a:r>
              <a:rPr lang="fr-FR" sz="2300" b="0" i="0" dirty="0" err="1">
                <a:solidFill>
                  <a:schemeClr val="tx1"/>
                </a:solidFill>
                <a:effectLst/>
                <a:latin typeface="Arial" panose="020B0604020202020204" pitchFamily="34" charset="0"/>
              </a:rPr>
              <a:t>melanoleuca</a:t>
            </a:r>
            <a:endParaRPr lang="fr-FR" sz="2300" b="0" i="0" dirty="0">
              <a:solidFill>
                <a:schemeClr val="tx1"/>
              </a:solidFill>
              <a:effectLst/>
              <a:latin typeface="Arial" panose="020B0604020202020204" pitchFamily="34" charset="0"/>
            </a:endParaRPr>
          </a:p>
          <a:p>
            <a:pPr algn="l"/>
            <a:endParaRPr lang="fr-FR" sz="2300" b="1" i="0" dirty="0">
              <a:solidFill>
                <a:schemeClr val="tx1"/>
              </a:solidFill>
              <a:effectLst/>
              <a:latin typeface="Arial" panose="020B0604020202020204" pitchFamily="34" charset="0"/>
            </a:endParaRPr>
          </a:p>
          <a:p>
            <a:pPr algn="l"/>
            <a:r>
              <a:rPr lang="fr-FR" sz="2300" b="1" i="0" dirty="0">
                <a:solidFill>
                  <a:schemeClr val="tx1"/>
                </a:solidFill>
                <a:effectLst/>
                <a:latin typeface="Arial" panose="020B0604020202020204" pitchFamily="34" charset="0"/>
              </a:rPr>
              <a:t>Espérance de vie : </a:t>
            </a:r>
            <a:r>
              <a:rPr lang="fr-FR" sz="2300" b="0" i="0" dirty="0">
                <a:solidFill>
                  <a:schemeClr val="tx1"/>
                </a:solidFill>
                <a:effectLst/>
                <a:latin typeface="Arial" panose="020B0604020202020204" pitchFamily="34" charset="0"/>
              </a:rPr>
              <a:t>20 ans (À l'état sauvage)</a:t>
            </a:r>
          </a:p>
          <a:p>
            <a:endParaRPr lang="en-US" dirty="0"/>
          </a:p>
        </p:txBody>
      </p:sp>
      <p:pic>
        <p:nvPicPr>
          <p:cNvPr id="7" name="Espace réservé du contenu 6" descr="Une image contenant mammifère, panda, museau, ours&#10;&#10;Description générée automatiquement">
            <a:extLst>
              <a:ext uri="{FF2B5EF4-FFF2-40B4-BE49-F238E27FC236}">
                <a16:creationId xmlns:a16="http://schemas.microsoft.com/office/drawing/2014/main" id="{BD4F9BA7-2BD9-60A9-B7EB-533346129425}"/>
              </a:ext>
            </a:extLst>
          </p:cNvPr>
          <p:cNvPicPr>
            <a:picLocks noChangeAspect="1"/>
          </p:cNvPicPr>
          <p:nvPr/>
        </p:nvPicPr>
        <p:blipFill>
          <a:blip r:embed="rId2">
            <a:extLst>
              <a:ext uri="{28A0092B-C50C-407E-A947-70E740481C1C}">
                <a14:useLocalDpi xmlns:a14="http://schemas.microsoft.com/office/drawing/2010/main" val="0"/>
              </a:ext>
            </a:extLst>
          </a:blip>
          <a:srcRect l="12891" r="34598"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0" name="Isosceles Triangle 2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Tree>
    <p:extLst>
      <p:ext uri="{BB962C8B-B14F-4D97-AF65-F5344CB8AC3E}">
        <p14:creationId xmlns:p14="http://schemas.microsoft.com/office/powerpoint/2010/main" val="262389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3DA708-2471-0B0B-2285-169DB2709431}"/>
              </a:ext>
            </a:extLst>
          </p:cNvPr>
          <p:cNvSpPr>
            <a:spLocks noGrp="1"/>
          </p:cNvSpPr>
          <p:nvPr>
            <p:ph type="title"/>
          </p:nvPr>
        </p:nvSpPr>
        <p:spPr>
          <a:xfrm>
            <a:off x="5536734" y="-1"/>
            <a:ext cx="3737268" cy="1930401"/>
          </a:xfrm>
        </p:spPr>
        <p:txBody>
          <a:bodyPr vert="horz" lIns="91440" tIns="45720" rIns="91440" bIns="45720" rtlCol="0">
            <a:normAutofit/>
          </a:bodyPr>
          <a:lstStyle/>
          <a:p>
            <a:r>
              <a:rPr lang="en-US" dirty="0"/>
              <a:t>PANDA </a:t>
            </a:r>
            <a:r>
              <a:rPr lang="en-US" sz="3600" dirty="0">
                <a:solidFill>
                  <a:schemeClr val="tx1">
                    <a:lumMod val="75000"/>
                    <a:lumOff val="25000"/>
                  </a:schemeClr>
                </a:solidFill>
                <a:ea typeface="+mn-ea"/>
                <a:cs typeface="+mn-cs"/>
              </a:rPr>
              <a:t>DE QINLING</a:t>
            </a:r>
            <a:endParaRPr lang="en-US" dirty="0"/>
          </a:p>
        </p:txBody>
      </p:sp>
      <p:sp>
        <p:nvSpPr>
          <p:cNvPr id="42" name="Content Placeholder 41">
            <a:extLst>
              <a:ext uri="{FF2B5EF4-FFF2-40B4-BE49-F238E27FC236}">
                <a16:creationId xmlns:a16="http://schemas.microsoft.com/office/drawing/2014/main" id="{83E9389A-5A19-6015-4E74-D1229C2BA6F2}"/>
              </a:ext>
            </a:extLst>
          </p:cNvPr>
          <p:cNvSpPr>
            <a:spLocks noGrp="1"/>
          </p:cNvSpPr>
          <p:nvPr>
            <p:ph idx="1"/>
          </p:nvPr>
        </p:nvSpPr>
        <p:spPr>
          <a:xfrm>
            <a:off x="5181600" y="1061884"/>
            <a:ext cx="5123543" cy="5542115"/>
          </a:xfrm>
        </p:spPr>
        <p:txBody>
          <a:bodyPr>
            <a:normAutofit/>
          </a:bodyPr>
          <a:lstStyle/>
          <a:p>
            <a:endParaRPr lang="fr-FR" b="0" i="0" dirty="0">
              <a:solidFill>
                <a:schemeClr val="tx1"/>
              </a:solidFill>
              <a:effectLst/>
              <a:latin typeface="Verdana" panose="020B0604030504040204" pitchFamily="34" charset="0"/>
            </a:endParaRPr>
          </a:p>
          <a:p>
            <a:r>
              <a:rPr lang="fr-FR" b="0" i="0" dirty="0">
                <a:solidFill>
                  <a:schemeClr val="tx1"/>
                </a:solidFill>
                <a:effectLst/>
                <a:latin typeface="+mj-lt"/>
              </a:rPr>
              <a:t>Le panda brun est reconnu comme une sous-espèce de pandas géants depuis 2005. Il diffère des variétés de pandas noir et blanc, plus familières, par sa fourrure ventrale parfois brune, son crâne plus petit, ses molaires plus larges et sa taille plus courte.</a:t>
            </a:r>
            <a:endParaRPr lang="fr-FR" dirty="0">
              <a:solidFill>
                <a:schemeClr val="tx1"/>
              </a:solidFill>
              <a:latin typeface="+mj-lt"/>
            </a:endParaRPr>
          </a:p>
          <a:p>
            <a:r>
              <a:rPr lang="fr-FR" b="0" i="0" dirty="0">
                <a:solidFill>
                  <a:schemeClr val="tx1"/>
                </a:solidFill>
                <a:effectLst/>
                <a:latin typeface="+mj-lt"/>
              </a:rPr>
              <a:t>Les scientifiques pensent que la couleur brune peut être le résultat d'un gène récessif et de la consanguinité.</a:t>
            </a:r>
          </a:p>
          <a:p>
            <a:r>
              <a:rPr lang="fr-FR" b="0" i="0" dirty="0">
                <a:solidFill>
                  <a:schemeClr val="tx1"/>
                </a:solidFill>
                <a:effectLst/>
                <a:latin typeface="+mj-lt"/>
              </a:rPr>
              <a:t>Poids: entre 70 et 110 kilogrammes.</a:t>
            </a:r>
          </a:p>
          <a:p>
            <a:r>
              <a:rPr lang="fr-FR" b="0" i="0" dirty="0">
                <a:solidFill>
                  <a:schemeClr val="tx1"/>
                </a:solidFill>
                <a:effectLst/>
                <a:latin typeface="+mj-lt"/>
              </a:rPr>
              <a:t>Taille: entre 110 et 180 centimètres.</a:t>
            </a:r>
          </a:p>
          <a:p>
            <a:r>
              <a:rPr lang="fr-FR" b="1" i="0" dirty="0">
                <a:solidFill>
                  <a:schemeClr val="tx1"/>
                </a:solidFill>
                <a:effectLst/>
                <a:latin typeface="+mj-lt"/>
              </a:rPr>
              <a:t>Espérance de vie : </a:t>
            </a:r>
            <a:r>
              <a:rPr lang="fr-FR" b="0" i="0" dirty="0">
                <a:solidFill>
                  <a:schemeClr val="tx1"/>
                </a:solidFill>
                <a:effectLst/>
                <a:latin typeface="+mj-lt"/>
              </a:rPr>
              <a:t>20 ans</a:t>
            </a:r>
            <a:endParaRPr lang="fr-FR" dirty="0">
              <a:solidFill>
                <a:schemeClr val="tx1"/>
              </a:solidFill>
              <a:latin typeface="+mj-lt"/>
            </a:endParaRPr>
          </a:p>
          <a:p>
            <a:pPr marL="0" indent="0">
              <a:buNone/>
            </a:pPr>
            <a:endParaRPr lang="en-US" dirty="0">
              <a:solidFill>
                <a:schemeClr val="tx1"/>
              </a:solidFill>
            </a:endParaRPr>
          </a:p>
          <a:p>
            <a:pPr marL="0" indent="0">
              <a:buNone/>
            </a:pPr>
            <a:endParaRPr lang="fr-FR" sz="2100" dirty="0">
              <a:solidFill>
                <a:schemeClr val="tx1"/>
              </a:solidFill>
              <a:latin typeface="Verdana" panose="020B0604030504040204" pitchFamily="34" charset="0"/>
            </a:endParaRPr>
          </a:p>
          <a:p>
            <a:pPr marL="0" indent="0">
              <a:buNone/>
            </a:pPr>
            <a:endParaRPr lang="fr-FR" sz="2100" dirty="0">
              <a:solidFill>
                <a:schemeClr val="tx1"/>
              </a:solidFill>
              <a:latin typeface="Verdana" panose="020B0604030504040204" pitchFamily="34" charset="0"/>
            </a:endParaRPr>
          </a:p>
          <a:p>
            <a:pPr marL="0" indent="0">
              <a:buNone/>
            </a:pPr>
            <a:endParaRPr lang="fr-FR" sz="2400" b="0" i="0" dirty="0">
              <a:solidFill>
                <a:schemeClr val="tx1"/>
              </a:solidFill>
              <a:effectLst/>
              <a:latin typeface="Arial" panose="020B0604020202020204" pitchFamily="34" charset="0"/>
            </a:endParaRPr>
          </a:p>
        </p:txBody>
      </p:sp>
      <p:pic>
        <p:nvPicPr>
          <p:cNvPr id="7" name="Espace réservé du contenu 6" descr="Une image contenant plein air, mammifère, arbre, ours&#10;&#10;Description générée automatiquement">
            <a:extLst>
              <a:ext uri="{FF2B5EF4-FFF2-40B4-BE49-F238E27FC236}">
                <a16:creationId xmlns:a16="http://schemas.microsoft.com/office/drawing/2014/main" id="{4CD74AC8-7084-63A7-4D19-255DA85FB031}"/>
              </a:ext>
            </a:extLst>
          </p:cNvPr>
          <p:cNvPicPr>
            <a:picLocks noChangeAspect="1"/>
          </p:cNvPicPr>
          <p:nvPr/>
        </p:nvPicPr>
        <p:blipFill>
          <a:blip r:embed="rId2">
            <a:extLst>
              <a:ext uri="{28A0092B-C50C-407E-A947-70E740481C1C}">
                <a14:useLocalDpi xmlns:a14="http://schemas.microsoft.com/office/drawing/2010/main" val="0"/>
              </a:ext>
            </a:extLst>
          </a:blip>
          <a:srcRect l="35493" r="2"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7" name="Isosceles Triangle 4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Tree>
    <p:extLst>
      <p:ext uri="{BB962C8B-B14F-4D97-AF65-F5344CB8AC3E}">
        <p14:creationId xmlns:p14="http://schemas.microsoft.com/office/powerpoint/2010/main" val="3066748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2DB49-F074-799C-29C0-0AE1CCCC5FDB}"/>
              </a:ext>
            </a:extLst>
          </p:cNvPr>
          <p:cNvSpPr>
            <a:spLocks noGrp="1"/>
          </p:cNvSpPr>
          <p:nvPr>
            <p:ph type="title"/>
          </p:nvPr>
        </p:nvSpPr>
        <p:spPr>
          <a:xfrm>
            <a:off x="6926316" y="609600"/>
            <a:ext cx="2347685" cy="443035"/>
          </a:xfrm>
        </p:spPr>
        <p:txBody>
          <a:bodyPr vert="horz" lIns="91440" tIns="45720" rIns="91440" bIns="45720" rtlCol="0" anchor="t">
            <a:normAutofit fontScale="90000"/>
          </a:bodyPr>
          <a:lstStyle/>
          <a:p>
            <a:r>
              <a:rPr lang="en-US"/>
              <a:t>                 </a:t>
            </a:r>
          </a:p>
        </p:txBody>
      </p:sp>
      <p:sp>
        <p:nvSpPr>
          <p:cNvPr id="6" name="Titre 1">
            <a:extLst>
              <a:ext uri="{FF2B5EF4-FFF2-40B4-BE49-F238E27FC236}">
                <a16:creationId xmlns:a16="http://schemas.microsoft.com/office/drawing/2014/main" id="{1A74432C-5D42-77A3-3749-FC43A6643ED0}"/>
              </a:ext>
            </a:extLst>
          </p:cNvPr>
          <p:cNvSpPr txBox="1">
            <a:spLocks/>
          </p:cNvSpPr>
          <p:nvPr/>
        </p:nvSpPr>
        <p:spPr>
          <a:xfrm>
            <a:off x="5209563" y="209848"/>
            <a:ext cx="5595071" cy="5831514"/>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sz="2800" dirty="0">
                <a:solidFill>
                  <a:schemeClr val="tx1">
                    <a:lumMod val="75000"/>
                    <a:lumOff val="25000"/>
                  </a:schemeClr>
                </a:solidFill>
                <a:latin typeface="+mn-lt"/>
                <a:ea typeface="+mn-ea"/>
                <a:cs typeface="+mn-cs"/>
              </a:rPr>
              <a:t>     HABITAT ET ALIMENTATION DU        </a:t>
            </a:r>
          </a:p>
          <a:p>
            <a:pPr algn="ctr">
              <a:spcBef>
                <a:spcPts val="1000"/>
              </a:spcBef>
              <a:buClr>
                <a:schemeClr val="accent1"/>
              </a:buClr>
              <a:buSzPct val="80000"/>
            </a:pPr>
            <a:r>
              <a:rPr lang="en-US" sz="2800" dirty="0">
                <a:solidFill>
                  <a:schemeClr val="tx1">
                    <a:lumMod val="75000"/>
                    <a:lumOff val="25000"/>
                  </a:schemeClr>
                </a:solidFill>
                <a:latin typeface="+mn-lt"/>
                <a:ea typeface="+mn-ea"/>
                <a:cs typeface="+mn-cs"/>
              </a:rPr>
              <a:t>     PANDA ROUX</a:t>
            </a:r>
          </a:p>
        </p:txBody>
      </p:sp>
      <p:pic>
        <p:nvPicPr>
          <p:cNvPr id="15" name="Espace réservé du contenu 14" descr="Une image contenant mammifère, petit panda, Panda roux, arbre&#10;&#10;Description générée automatiquement">
            <a:extLst>
              <a:ext uri="{FF2B5EF4-FFF2-40B4-BE49-F238E27FC236}">
                <a16:creationId xmlns:a16="http://schemas.microsoft.com/office/drawing/2014/main" id="{72CD95A6-5DDA-B733-4218-A2C67BFC20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495" r="25995"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0" name="Isosceles Triangle 1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
        <p:nvSpPr>
          <p:cNvPr id="4" name="Titre 1">
            <a:extLst>
              <a:ext uri="{FF2B5EF4-FFF2-40B4-BE49-F238E27FC236}">
                <a16:creationId xmlns:a16="http://schemas.microsoft.com/office/drawing/2014/main" id="{7A3F3F18-89BA-9801-D509-F78ED9EF2860}"/>
              </a:ext>
            </a:extLst>
          </p:cNvPr>
          <p:cNvSpPr txBox="1">
            <a:spLocks/>
          </p:cNvSpPr>
          <p:nvPr/>
        </p:nvSpPr>
        <p:spPr>
          <a:xfrm>
            <a:off x="-2113016" y="0"/>
            <a:ext cx="12717518" cy="124022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fr-CH" dirty="0"/>
              <a:t>                 </a:t>
            </a:r>
            <a:endParaRPr lang="en-CH"/>
          </a:p>
        </p:txBody>
      </p:sp>
      <p:sp>
        <p:nvSpPr>
          <p:cNvPr id="5" name="Titre 1">
            <a:extLst>
              <a:ext uri="{FF2B5EF4-FFF2-40B4-BE49-F238E27FC236}">
                <a16:creationId xmlns:a16="http://schemas.microsoft.com/office/drawing/2014/main" id="{8CBAFDDA-7484-EAD2-74E8-6DC702B9DF4B}"/>
              </a:ext>
            </a:extLst>
          </p:cNvPr>
          <p:cNvSpPr txBox="1">
            <a:spLocks/>
          </p:cNvSpPr>
          <p:nvPr/>
        </p:nvSpPr>
        <p:spPr>
          <a:xfrm>
            <a:off x="-1166648" y="-462813"/>
            <a:ext cx="12717518" cy="124022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fr-CH" dirty="0"/>
              <a:t>                 </a:t>
            </a:r>
            <a:endParaRPr lang="en-CH"/>
          </a:p>
        </p:txBody>
      </p:sp>
      <p:sp>
        <p:nvSpPr>
          <p:cNvPr id="7" name="Titre 1">
            <a:extLst>
              <a:ext uri="{FF2B5EF4-FFF2-40B4-BE49-F238E27FC236}">
                <a16:creationId xmlns:a16="http://schemas.microsoft.com/office/drawing/2014/main" id="{327DEBD7-8246-8C61-F555-BEADCD6C74ED}"/>
              </a:ext>
            </a:extLst>
          </p:cNvPr>
          <p:cNvSpPr txBox="1">
            <a:spLocks/>
          </p:cNvSpPr>
          <p:nvPr/>
        </p:nvSpPr>
        <p:spPr>
          <a:xfrm>
            <a:off x="-1166648" y="-436536"/>
            <a:ext cx="12717518" cy="124022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fr-CH" dirty="0"/>
              <a:t>                 </a:t>
            </a:r>
            <a:endParaRPr lang="en-CH"/>
          </a:p>
        </p:txBody>
      </p:sp>
      <p:sp>
        <p:nvSpPr>
          <p:cNvPr id="8" name="Titre 1">
            <a:extLst>
              <a:ext uri="{FF2B5EF4-FFF2-40B4-BE49-F238E27FC236}">
                <a16:creationId xmlns:a16="http://schemas.microsoft.com/office/drawing/2014/main" id="{A34A8E62-56B0-4F85-1ADF-C96FC84BF8B0}"/>
              </a:ext>
            </a:extLst>
          </p:cNvPr>
          <p:cNvSpPr txBox="1">
            <a:spLocks/>
          </p:cNvSpPr>
          <p:nvPr/>
        </p:nvSpPr>
        <p:spPr>
          <a:xfrm>
            <a:off x="1030014" y="609699"/>
            <a:ext cx="8050924" cy="115593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fr-CH"/>
              <a:t>                 </a:t>
            </a:r>
            <a:endParaRPr lang="en-CH"/>
          </a:p>
        </p:txBody>
      </p:sp>
      <p:sp>
        <p:nvSpPr>
          <p:cNvPr id="9" name="Titre 1">
            <a:extLst>
              <a:ext uri="{FF2B5EF4-FFF2-40B4-BE49-F238E27FC236}">
                <a16:creationId xmlns:a16="http://schemas.microsoft.com/office/drawing/2014/main" id="{49A2B8F5-903A-BE2B-E06A-6233C1B217F8}"/>
              </a:ext>
            </a:extLst>
          </p:cNvPr>
          <p:cNvSpPr txBox="1">
            <a:spLocks/>
          </p:cNvSpPr>
          <p:nvPr/>
        </p:nvSpPr>
        <p:spPr>
          <a:xfrm>
            <a:off x="1030014" y="209848"/>
            <a:ext cx="8050924" cy="200819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CH" dirty="0"/>
          </a:p>
        </p:txBody>
      </p:sp>
      <p:sp>
        <p:nvSpPr>
          <p:cNvPr id="17" name="ZoneTexte 16">
            <a:extLst>
              <a:ext uri="{FF2B5EF4-FFF2-40B4-BE49-F238E27FC236}">
                <a16:creationId xmlns:a16="http://schemas.microsoft.com/office/drawing/2014/main" id="{01A61ECC-24E0-35AF-3E9B-18614C8E498D}"/>
              </a:ext>
            </a:extLst>
          </p:cNvPr>
          <p:cNvSpPr txBox="1"/>
          <p:nvPr/>
        </p:nvSpPr>
        <p:spPr>
          <a:xfrm>
            <a:off x="5394961" y="1886605"/>
            <a:ext cx="4987904" cy="4524315"/>
          </a:xfrm>
          <a:prstGeom prst="rect">
            <a:avLst/>
          </a:prstGeom>
          <a:noFill/>
        </p:spPr>
        <p:txBody>
          <a:bodyPr wrap="square">
            <a:spAutoFit/>
          </a:bodyPr>
          <a:lstStyle/>
          <a:p>
            <a:pPr marL="285750" indent="-285750">
              <a:buFont typeface="Wingdings" panose="05000000000000000000" pitchFamily="2" charset="2"/>
              <a:buChar char="Ø"/>
            </a:pPr>
            <a:r>
              <a:rPr lang="fr-FR" b="0" i="0" dirty="0">
                <a:solidFill>
                  <a:schemeClr val="tx1"/>
                </a:solidFill>
                <a:effectLst/>
                <a:latin typeface="+mj-lt"/>
              </a:rPr>
              <a:t>Le panda roux vit dans deux régions différentes : </a:t>
            </a:r>
            <a:r>
              <a:rPr lang="fr-FR" i="0" dirty="0">
                <a:solidFill>
                  <a:schemeClr val="tx1"/>
                </a:solidFill>
                <a:effectLst/>
                <a:latin typeface="+mj-lt"/>
              </a:rPr>
              <a:t>l’un dans l’Himalaya, l’autre en Chine. </a:t>
            </a:r>
            <a:r>
              <a:rPr lang="fr-FR" b="0" i="0" dirty="0">
                <a:solidFill>
                  <a:schemeClr val="tx1"/>
                </a:solidFill>
                <a:effectLst/>
                <a:latin typeface="+mj-lt"/>
              </a:rPr>
              <a:t>Les deux régions ne sont pas reliées entre elles. Du coup, les pandas roux sont un peu différents de chaque côté. Celui de l’Himalaya a un visage plus blanc et son pelage est globalement plus clair.</a:t>
            </a:r>
          </a:p>
          <a:p>
            <a:endParaRPr lang="fr-FR" dirty="0">
              <a:latin typeface="+mj-lt"/>
            </a:endParaRPr>
          </a:p>
          <a:p>
            <a:pPr marL="285750" indent="-285750">
              <a:buFont typeface="Wingdings" panose="05000000000000000000" pitchFamily="2" charset="2"/>
              <a:buChar char="Ø"/>
            </a:pPr>
            <a:r>
              <a:rPr lang="fr-FR" b="0" i="0" dirty="0">
                <a:effectLst/>
                <a:latin typeface="+mj-lt"/>
              </a:rPr>
              <a:t>Le panda roux est omnivore mais principalement </a:t>
            </a:r>
            <a:r>
              <a:rPr lang="fr-FR" dirty="0">
                <a:latin typeface="+mj-lt"/>
              </a:rPr>
              <a:t>végétarien</a:t>
            </a:r>
            <a:r>
              <a:rPr lang="fr-FR" b="0" i="0" dirty="0">
                <a:effectLst/>
                <a:latin typeface="+mj-lt"/>
              </a:rPr>
              <a:t>. Il se nourrit essentiellement de </a:t>
            </a:r>
            <a:r>
              <a:rPr lang="fr-FR" dirty="0">
                <a:latin typeface="+mj-lt"/>
              </a:rPr>
              <a:t>bambou</a:t>
            </a:r>
            <a:r>
              <a:rPr lang="fr-FR" b="0" i="0" dirty="0">
                <a:effectLst/>
                <a:latin typeface="+mj-lt"/>
              </a:rPr>
              <a:t> (les feuilles uniquement, elles sont plus riches en protéines) mais il peut manger des </a:t>
            </a:r>
            <a:r>
              <a:rPr lang="fr-FR" dirty="0">
                <a:latin typeface="+mj-lt"/>
              </a:rPr>
              <a:t>fruits</a:t>
            </a:r>
            <a:r>
              <a:rPr lang="fr-FR" b="0" i="0" dirty="0">
                <a:effectLst/>
                <a:latin typeface="+mj-lt"/>
              </a:rPr>
              <a:t>, des </a:t>
            </a:r>
            <a:r>
              <a:rPr lang="fr-FR" dirty="0">
                <a:latin typeface="+mj-lt"/>
              </a:rPr>
              <a:t>feuilles</a:t>
            </a:r>
            <a:r>
              <a:rPr lang="fr-FR" b="0" i="0" dirty="0">
                <a:effectLst/>
                <a:latin typeface="+mj-lt"/>
              </a:rPr>
              <a:t>, des </a:t>
            </a:r>
            <a:r>
              <a:rPr lang="fr-FR" dirty="0">
                <a:latin typeface="+mj-lt"/>
              </a:rPr>
              <a:t>racines</a:t>
            </a:r>
            <a:r>
              <a:rPr lang="fr-FR" b="0" i="0" dirty="0">
                <a:effectLst/>
                <a:latin typeface="+mj-lt"/>
              </a:rPr>
              <a:t> et des </a:t>
            </a:r>
            <a:r>
              <a:rPr lang="fr-FR" dirty="0">
                <a:latin typeface="+mj-lt"/>
              </a:rPr>
              <a:t>glands</a:t>
            </a:r>
            <a:r>
              <a:rPr lang="fr-FR" b="0" i="0" dirty="0">
                <a:effectLst/>
                <a:latin typeface="+mj-lt"/>
              </a:rPr>
              <a:t>. Au printemps, il lui arrive de se nourrir d'</a:t>
            </a:r>
            <a:r>
              <a:rPr lang="fr-FR" dirty="0">
                <a:latin typeface="+mj-lt"/>
              </a:rPr>
              <a:t>œufs</a:t>
            </a:r>
            <a:r>
              <a:rPr lang="fr-FR" b="0" i="0" dirty="0">
                <a:effectLst/>
                <a:latin typeface="+mj-lt"/>
              </a:rPr>
              <a:t> ou d'</a:t>
            </a:r>
            <a:r>
              <a:rPr lang="fr-FR" dirty="0">
                <a:latin typeface="+mj-lt"/>
              </a:rPr>
              <a:t>oisillons</a:t>
            </a:r>
            <a:r>
              <a:rPr lang="fr-FR" sz="1600" b="0" i="0" dirty="0">
                <a:effectLst/>
                <a:latin typeface="+mj-lt"/>
              </a:rPr>
              <a:t>.</a:t>
            </a:r>
            <a:endParaRPr lang="en-US" sz="1600" dirty="0">
              <a:latin typeface="+mj-lt"/>
            </a:endParaRPr>
          </a:p>
        </p:txBody>
      </p:sp>
    </p:spTree>
    <p:extLst>
      <p:ext uri="{BB962C8B-B14F-4D97-AF65-F5344CB8AC3E}">
        <p14:creationId xmlns:p14="http://schemas.microsoft.com/office/powerpoint/2010/main" val="13390847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4CCDA-A9BB-A73E-DE1C-FAD72694C619}"/>
              </a:ext>
            </a:extLst>
          </p:cNvPr>
          <p:cNvSpPr>
            <a:spLocks noGrp="1"/>
          </p:cNvSpPr>
          <p:nvPr>
            <p:ph type="title"/>
          </p:nvPr>
        </p:nvSpPr>
        <p:spPr>
          <a:xfrm>
            <a:off x="5536734" y="609600"/>
            <a:ext cx="4757640" cy="1320800"/>
          </a:xfrm>
        </p:spPr>
        <p:txBody>
          <a:bodyPr>
            <a:normAutofit fontScale="90000"/>
          </a:bodyPr>
          <a:lstStyle/>
          <a:p>
            <a:pPr algn="ctr"/>
            <a:r>
              <a:rPr lang="fr-CH" dirty="0"/>
              <a:t> </a:t>
            </a:r>
            <a:r>
              <a:rPr lang="fr-CH" sz="3100" dirty="0"/>
              <a:t>HABITAT ET ALIMENTATION DU PANDA GEANT</a:t>
            </a:r>
            <a:endParaRPr lang="en-CH" sz="3100" dirty="0"/>
          </a:p>
        </p:txBody>
      </p:sp>
      <p:sp>
        <p:nvSpPr>
          <p:cNvPr id="9" name="Content Placeholder 8">
            <a:extLst>
              <a:ext uri="{FF2B5EF4-FFF2-40B4-BE49-F238E27FC236}">
                <a16:creationId xmlns:a16="http://schemas.microsoft.com/office/drawing/2014/main" id="{1A3344E3-1AD5-2742-C3C8-DBE7001BAA41}"/>
              </a:ext>
            </a:extLst>
          </p:cNvPr>
          <p:cNvSpPr>
            <a:spLocks noGrp="1"/>
          </p:cNvSpPr>
          <p:nvPr>
            <p:ph idx="1"/>
          </p:nvPr>
        </p:nvSpPr>
        <p:spPr>
          <a:xfrm>
            <a:off x="5209563" y="1930401"/>
            <a:ext cx="4064439" cy="4927600"/>
          </a:xfrm>
        </p:spPr>
        <p:txBody>
          <a:bodyPr>
            <a:normAutofit fontScale="85000" lnSpcReduction="10000"/>
          </a:bodyPr>
          <a:lstStyle/>
          <a:p>
            <a:r>
              <a:rPr lang="fr-FR" b="0" i="0" dirty="0">
                <a:solidFill>
                  <a:schemeClr val="tx1"/>
                </a:solidFill>
                <a:effectLst/>
                <a:latin typeface="Roboto" panose="02000000000000000000" pitchFamily="2" charset="0"/>
              </a:rPr>
              <a:t>Le</a:t>
            </a:r>
            <a:r>
              <a:rPr lang="fr-FR" b="1" i="0" dirty="0">
                <a:solidFill>
                  <a:schemeClr val="tx1"/>
                </a:solidFill>
                <a:effectLst/>
                <a:latin typeface="Roboto" panose="02000000000000000000" pitchFamily="2" charset="0"/>
              </a:rPr>
              <a:t> </a:t>
            </a:r>
            <a:r>
              <a:rPr lang="fr-FR" i="0" dirty="0">
                <a:solidFill>
                  <a:schemeClr val="tx1"/>
                </a:solidFill>
                <a:effectLst/>
                <a:latin typeface="Roboto" panose="02000000000000000000" pitchFamily="2" charset="0"/>
              </a:rPr>
              <a:t>seul habitat de panda géant restant </a:t>
            </a:r>
            <a:r>
              <a:rPr lang="fr-FR" b="0" i="0" dirty="0">
                <a:solidFill>
                  <a:schemeClr val="tx1"/>
                </a:solidFill>
                <a:effectLst/>
                <a:latin typeface="Roboto" panose="02000000000000000000" pitchFamily="2" charset="0"/>
              </a:rPr>
              <a:t>se trouve à</a:t>
            </a:r>
            <a:r>
              <a:rPr lang="fr-FR" i="0" dirty="0">
                <a:solidFill>
                  <a:schemeClr val="tx1"/>
                </a:solidFill>
                <a:effectLst/>
                <a:latin typeface="Roboto" panose="02000000000000000000" pitchFamily="2" charset="0"/>
              </a:rPr>
              <a:t> la limite montagneuse </a:t>
            </a:r>
            <a:r>
              <a:rPr lang="fr-FR" b="0" i="0" dirty="0">
                <a:solidFill>
                  <a:schemeClr val="tx1"/>
                </a:solidFill>
                <a:effectLst/>
                <a:latin typeface="Roboto" panose="02000000000000000000" pitchFamily="2" charset="0"/>
              </a:rPr>
              <a:t>de l’est de la </a:t>
            </a:r>
            <a:r>
              <a:rPr lang="fr-FR" dirty="0">
                <a:solidFill>
                  <a:schemeClr val="tx1"/>
                </a:solidFill>
                <a:latin typeface="Roboto" panose="02000000000000000000" pitchFamily="2" charset="0"/>
              </a:rPr>
              <a:t>Chine occidentale</a:t>
            </a:r>
            <a:r>
              <a:rPr lang="fr-FR" b="0" i="0" dirty="0">
                <a:solidFill>
                  <a:schemeClr val="tx1"/>
                </a:solidFill>
                <a:effectLst/>
                <a:latin typeface="Roboto" panose="02000000000000000000" pitchFamily="2" charset="0"/>
              </a:rPr>
              <a:t>, dans les provinces du Sichuan du, Shaanxi et du Gansu.</a:t>
            </a:r>
          </a:p>
          <a:p>
            <a:r>
              <a:rPr lang="fr-FR" b="0" i="0" u="none" strike="noStrike" dirty="0">
                <a:solidFill>
                  <a:schemeClr val="tx1"/>
                </a:solidFill>
                <a:effectLst/>
                <a:latin typeface="Roboto" panose="02000000000000000000" pitchFamily="2" charset="0"/>
              </a:rPr>
              <a:t>Les pandas géants vivent </a:t>
            </a:r>
            <a:r>
              <a:rPr lang="fr-FR" i="0" u="none" strike="noStrike" dirty="0">
                <a:solidFill>
                  <a:schemeClr val="tx1"/>
                </a:solidFill>
                <a:effectLst/>
                <a:latin typeface="Roboto" panose="02000000000000000000" pitchFamily="2" charset="0"/>
              </a:rPr>
              <a:t>dans de grandes forêts de bambou situées dans des montagnes humides et relativement hautes</a:t>
            </a:r>
            <a:r>
              <a:rPr lang="fr-FR" b="0" i="0" u="none" strike="noStrike" dirty="0">
                <a:solidFill>
                  <a:schemeClr val="tx1"/>
                </a:solidFill>
                <a:effectLst/>
                <a:latin typeface="Roboto" panose="02000000000000000000" pitchFamily="2" charset="0"/>
              </a:rPr>
              <a:t> à environ 1 200 à 3 100 mètres au-dessus du niveau de la mer. </a:t>
            </a:r>
          </a:p>
          <a:p>
            <a:r>
              <a:rPr lang="fr-FR" b="0" i="0" u="none" strike="noStrike" dirty="0">
                <a:solidFill>
                  <a:schemeClr val="tx1"/>
                </a:solidFill>
                <a:effectLst/>
                <a:latin typeface="Roboto" panose="02000000000000000000" pitchFamily="2" charset="0"/>
              </a:rPr>
              <a:t>Actuellement, environ </a:t>
            </a:r>
            <a:r>
              <a:rPr lang="fr-FR" i="0" u="none" strike="noStrike" dirty="0">
                <a:solidFill>
                  <a:schemeClr val="tx1"/>
                </a:solidFill>
                <a:effectLst/>
                <a:latin typeface="Roboto" panose="02000000000000000000" pitchFamily="2" charset="0"/>
              </a:rPr>
              <a:t>1 600 pandas géants</a:t>
            </a:r>
            <a:r>
              <a:rPr lang="fr-FR" b="0" i="0" u="none" strike="noStrike" dirty="0">
                <a:solidFill>
                  <a:schemeClr val="tx1"/>
                </a:solidFill>
                <a:effectLst/>
                <a:latin typeface="Roboto" panose="02000000000000000000" pitchFamily="2" charset="0"/>
              </a:rPr>
              <a:t> vivent dans plus de 20 000 kilomètres carrés de forêt montagneuse.</a:t>
            </a:r>
          </a:p>
          <a:p>
            <a:r>
              <a:rPr lang="fr-FR" sz="1900" i="0" dirty="0">
                <a:solidFill>
                  <a:schemeClr val="tx1"/>
                </a:solidFill>
                <a:effectLst/>
                <a:latin typeface="Catamaran"/>
              </a:rPr>
              <a:t>Le panda géant est un animal </a:t>
            </a:r>
            <a:r>
              <a:rPr lang="fr-FR" sz="1900" dirty="0">
                <a:solidFill>
                  <a:schemeClr val="tx1"/>
                </a:solidFill>
                <a:latin typeface="Catamaran"/>
              </a:rPr>
              <a:t>omnivore</a:t>
            </a:r>
            <a:r>
              <a:rPr lang="fr-FR" sz="1900" i="0" dirty="0">
                <a:solidFill>
                  <a:schemeClr val="tx1"/>
                </a:solidFill>
                <a:effectLst/>
                <a:latin typeface="Catamaran"/>
              </a:rPr>
              <a:t>, ce qui veut dire qu'il consomme tous types de substances organiques, qu'elles soient d'origine animale ou végétale, bien que la majorité de son alimentation soit basée sur la consommation d'aliments d'origine végétale</a:t>
            </a:r>
            <a:r>
              <a:rPr lang="fr-FR" sz="1900" dirty="0">
                <a:solidFill>
                  <a:schemeClr val="tx1"/>
                </a:solidFill>
                <a:latin typeface="Catamaran"/>
              </a:rPr>
              <a:t>.</a:t>
            </a:r>
            <a:endParaRPr lang="fr-FR" sz="1900" dirty="0">
              <a:solidFill>
                <a:schemeClr val="tx1"/>
              </a:solidFill>
              <a:latin typeface="Roboto" panose="02000000000000000000" pitchFamily="2" charset="0"/>
            </a:endParaRPr>
          </a:p>
          <a:p>
            <a:endParaRPr lang="en-US" dirty="0">
              <a:solidFill>
                <a:schemeClr val="tx1"/>
              </a:solidFill>
            </a:endParaRPr>
          </a:p>
        </p:txBody>
      </p:sp>
      <p:pic>
        <p:nvPicPr>
          <p:cNvPr id="5" name="Espace réservé du contenu 4" descr="Panda géant mangeant de l’herbe">
            <a:extLst>
              <a:ext uri="{FF2B5EF4-FFF2-40B4-BE49-F238E27FC236}">
                <a16:creationId xmlns:a16="http://schemas.microsoft.com/office/drawing/2014/main" id="{D5B7972F-8590-79DC-6433-ABB5E73A3543}"/>
              </a:ext>
            </a:extLst>
          </p:cNvPr>
          <p:cNvPicPr>
            <a:picLocks noChangeAspect="1"/>
          </p:cNvPicPr>
          <p:nvPr/>
        </p:nvPicPr>
        <p:blipFill>
          <a:blip r:embed="rId2">
            <a:extLst>
              <a:ext uri="{28A0092B-C50C-407E-A947-70E740481C1C}">
                <a14:useLocalDpi xmlns:a14="http://schemas.microsoft.com/office/drawing/2010/main" val="0"/>
              </a:ext>
            </a:extLst>
          </a:blip>
          <a:srcRect l="16320" r="31170"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2"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Tree>
    <p:extLst>
      <p:ext uri="{BB962C8B-B14F-4D97-AF65-F5344CB8AC3E}">
        <p14:creationId xmlns:p14="http://schemas.microsoft.com/office/powerpoint/2010/main" val="18108924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1D319-73DC-4A13-FF7D-E334985AA709}"/>
              </a:ext>
            </a:extLst>
          </p:cNvPr>
          <p:cNvSpPr>
            <a:spLocks noGrp="1"/>
          </p:cNvSpPr>
          <p:nvPr>
            <p:ph type="title"/>
          </p:nvPr>
        </p:nvSpPr>
        <p:spPr>
          <a:xfrm>
            <a:off x="5536734" y="0"/>
            <a:ext cx="3737268" cy="1930400"/>
          </a:xfrm>
        </p:spPr>
        <p:txBody>
          <a:bodyPr>
            <a:normAutofit fontScale="90000"/>
          </a:bodyPr>
          <a:lstStyle/>
          <a:p>
            <a:pPr algn="ctr">
              <a:spcBef>
                <a:spcPts val="1000"/>
              </a:spcBef>
            </a:pPr>
            <a:r>
              <a:rPr lang="en-US" sz="3600" dirty="0">
                <a:solidFill>
                  <a:schemeClr val="tx1">
                    <a:lumMod val="75000"/>
                    <a:lumOff val="25000"/>
                  </a:schemeClr>
                </a:solidFill>
                <a:latin typeface="+mn-lt"/>
                <a:ea typeface="+mn-ea"/>
                <a:cs typeface="+mn-cs"/>
              </a:rPr>
              <a:t>HABITAT ET ALIMENTATION DU        </a:t>
            </a:r>
            <a:br>
              <a:rPr lang="en-US" sz="3600" dirty="0">
                <a:solidFill>
                  <a:schemeClr val="tx1">
                    <a:lumMod val="75000"/>
                    <a:lumOff val="25000"/>
                  </a:schemeClr>
                </a:solidFill>
                <a:latin typeface="+mn-lt"/>
                <a:ea typeface="+mn-ea"/>
                <a:cs typeface="+mn-cs"/>
              </a:rPr>
            </a:br>
            <a:r>
              <a:rPr lang="en-US" sz="3600" dirty="0">
                <a:solidFill>
                  <a:schemeClr val="tx1">
                    <a:lumMod val="75000"/>
                    <a:lumOff val="25000"/>
                  </a:schemeClr>
                </a:solidFill>
                <a:latin typeface="+mn-lt"/>
                <a:ea typeface="+mn-ea"/>
                <a:cs typeface="+mn-cs"/>
              </a:rPr>
              <a:t> PANDA DE QINLING</a:t>
            </a:r>
            <a:endParaRPr lang="en-CH" dirty="0"/>
          </a:p>
        </p:txBody>
      </p:sp>
      <p:sp>
        <p:nvSpPr>
          <p:cNvPr id="9" name="Content Placeholder 8">
            <a:extLst>
              <a:ext uri="{FF2B5EF4-FFF2-40B4-BE49-F238E27FC236}">
                <a16:creationId xmlns:a16="http://schemas.microsoft.com/office/drawing/2014/main" id="{D919C8F0-DCDD-2F76-1A83-92936D4E261C}"/>
              </a:ext>
            </a:extLst>
          </p:cNvPr>
          <p:cNvSpPr>
            <a:spLocks noGrp="1"/>
          </p:cNvSpPr>
          <p:nvPr>
            <p:ph idx="1"/>
          </p:nvPr>
        </p:nvSpPr>
        <p:spPr>
          <a:xfrm>
            <a:off x="5209563" y="1307690"/>
            <a:ext cx="4064439" cy="4707216"/>
          </a:xfrm>
        </p:spPr>
        <p:txBody>
          <a:bodyPr>
            <a:normAutofit lnSpcReduction="10000"/>
          </a:bodyPr>
          <a:lstStyle/>
          <a:p>
            <a:endParaRPr lang="en-US" dirty="0"/>
          </a:p>
          <a:p>
            <a:pPr marL="0" indent="0">
              <a:buNone/>
            </a:pPr>
            <a:endParaRPr lang="en-US" dirty="0">
              <a:solidFill>
                <a:schemeClr val="tx1"/>
              </a:solidFill>
            </a:endParaRPr>
          </a:p>
          <a:p>
            <a:r>
              <a:rPr lang="fr-FR" sz="1700" b="0" i="0" dirty="0">
                <a:solidFill>
                  <a:schemeClr val="tx1"/>
                </a:solidFill>
                <a:effectLst/>
                <a:latin typeface="+mj-lt"/>
              </a:rPr>
              <a:t>Cette </a:t>
            </a:r>
            <a:r>
              <a:rPr lang="fr-FR" sz="1700" dirty="0">
                <a:solidFill>
                  <a:schemeClr val="tx1"/>
                </a:solidFill>
                <a:latin typeface="+mj-lt"/>
              </a:rPr>
              <a:t>sous-espèce</a:t>
            </a:r>
            <a:r>
              <a:rPr lang="fr-FR" sz="1700" b="0" i="0" dirty="0">
                <a:solidFill>
                  <a:schemeClr val="tx1"/>
                </a:solidFill>
                <a:effectLst/>
                <a:latin typeface="+mj-lt"/>
              </a:rPr>
              <a:t> réside uniquement dans les montagnes de Qinling en Chine a une altitude de 100 à 3 000 m. À ce jour, la population de pandas de Qinling vivant à l'état sauvage varie entre 200 et 300 individus.</a:t>
            </a:r>
          </a:p>
          <a:p>
            <a:r>
              <a:rPr lang="fr-FR" sz="1700" b="0" i="0" dirty="0">
                <a:solidFill>
                  <a:schemeClr val="tx1"/>
                </a:solidFill>
                <a:effectLst/>
                <a:latin typeface="+mj-lt"/>
              </a:rPr>
              <a:t>Seul 1 panda de Qinling vit en captivité, il se nomme </a:t>
            </a:r>
            <a:r>
              <a:rPr lang="fr-FR" sz="1700" b="0" i="0" dirty="0" err="1">
                <a:solidFill>
                  <a:schemeClr val="tx1"/>
                </a:solidFill>
                <a:effectLst/>
                <a:latin typeface="+mj-lt"/>
              </a:rPr>
              <a:t>Qizai</a:t>
            </a:r>
            <a:r>
              <a:rPr lang="fr-FR" sz="1700" b="0" i="0" dirty="0">
                <a:solidFill>
                  <a:schemeClr val="tx1"/>
                </a:solidFill>
                <a:effectLst/>
                <a:latin typeface="+mj-lt"/>
              </a:rPr>
              <a:t>.</a:t>
            </a:r>
          </a:p>
          <a:p>
            <a:r>
              <a:rPr lang="fr-FR" sz="1700" b="0" i="0" dirty="0">
                <a:solidFill>
                  <a:schemeClr val="tx1"/>
                </a:solidFill>
                <a:effectLst/>
                <a:latin typeface="+mj-lt"/>
              </a:rPr>
              <a:t>Les pandas de Qinling, tout comme leurs cousins ​​les pandas géants, ne mangent que des espèces de bambou . Les pandas de Qinling consomment les deux espèces de bambou qui poussent dans les montagnes de Qin.</a:t>
            </a:r>
          </a:p>
          <a:p>
            <a:pPr marL="0" indent="0">
              <a:buNone/>
            </a:pP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pic>
        <p:nvPicPr>
          <p:cNvPr id="5" name="Espace réservé du contenu 4" descr="Une image contenant mammifère, plein air, fourrure, panda&#10;&#10;Description générée automatiquement">
            <a:extLst>
              <a:ext uri="{FF2B5EF4-FFF2-40B4-BE49-F238E27FC236}">
                <a16:creationId xmlns:a16="http://schemas.microsoft.com/office/drawing/2014/main" id="{704B0D01-5DFE-5CF1-48E9-FDBB233ECFAB}"/>
              </a:ext>
            </a:extLst>
          </p:cNvPr>
          <p:cNvPicPr>
            <a:picLocks noChangeAspect="1"/>
          </p:cNvPicPr>
          <p:nvPr/>
        </p:nvPicPr>
        <p:blipFill>
          <a:blip r:embed="rId2">
            <a:extLst>
              <a:ext uri="{28A0092B-C50C-407E-A947-70E740481C1C}">
                <a14:useLocalDpi xmlns:a14="http://schemas.microsoft.com/office/drawing/2010/main" val="0"/>
              </a:ext>
            </a:extLst>
          </a:blip>
          <a:srcRect l="22633" r="32331"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H"/>
          </a:p>
        </p:txBody>
      </p:sp>
    </p:spTree>
    <p:extLst>
      <p:ext uri="{BB962C8B-B14F-4D97-AF65-F5344CB8AC3E}">
        <p14:creationId xmlns:p14="http://schemas.microsoft.com/office/powerpoint/2010/main" val="9896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theme1.xml><?xml version="1.0" encoding="utf-8"?>
<a:theme xmlns:a="http://schemas.openxmlformats.org/drawingml/2006/main" name="Facette">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809</Words>
  <Application>Microsoft Office PowerPoint</Application>
  <PresentationFormat>Grand écran</PresentationFormat>
  <Paragraphs>102</Paragraphs>
  <Slides>13</Slides>
  <Notes>1</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13</vt:i4>
      </vt:variant>
    </vt:vector>
  </HeadingPairs>
  <TitlesOfParts>
    <vt:vector size="27" baseType="lpstr">
      <vt:lpstr>-apple-system</vt:lpstr>
      <vt:lpstr>Catamaran</vt:lpstr>
      <vt:lpstr>Google Sans</vt:lpstr>
      <vt:lpstr>komika_axis</vt:lpstr>
      <vt:lpstr>Abadi</vt:lpstr>
      <vt:lpstr>Arial</vt:lpstr>
      <vt:lpstr>Calibri</vt:lpstr>
      <vt:lpstr>Franklin Gothic Book</vt:lpstr>
      <vt:lpstr>Franklin Gothic Medium</vt:lpstr>
      <vt:lpstr>Roboto</vt:lpstr>
      <vt:lpstr>Verdana</vt:lpstr>
      <vt:lpstr>Wingdings</vt:lpstr>
      <vt:lpstr>Wingdings 3</vt:lpstr>
      <vt:lpstr>Facette</vt:lpstr>
      <vt:lpstr>EXPOSE SUR LES PANDAS</vt:lpstr>
      <vt:lpstr>INTRODUCTION</vt:lpstr>
      <vt:lpstr>  </vt:lpstr>
      <vt:lpstr>                          PANDA ROUX</vt:lpstr>
      <vt:lpstr>PANDA GEANT</vt:lpstr>
      <vt:lpstr>PANDA DE QINLING</vt:lpstr>
      <vt:lpstr>                 </vt:lpstr>
      <vt:lpstr> HABITAT ET ALIMENTATION DU PANDA GEANT</vt:lpstr>
      <vt:lpstr>HABITAT ET ALIMENTATION DU          PANDA DE QINLING</vt:lpstr>
      <vt:lpstr>VIDEOS</vt:lpstr>
      <vt:lpstr>DEFINITION</vt:lpstr>
      <vt:lpstr>QUIZ</vt:lpstr>
      <vt:lpstr>Présentation PowerPoint</vt:lpstr>
    </vt:vector>
  </TitlesOfParts>
  <Company>Haleon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PANDA</dc:title>
  <dc:creator>Mehdi Foos</dc:creator>
  <cp:lastModifiedBy>Mehdi Foos</cp:lastModifiedBy>
  <cp:revision>5</cp:revision>
  <cp:lastPrinted>2024-11-28T17:24:30Z</cp:lastPrinted>
  <dcterms:created xsi:type="dcterms:W3CDTF">2024-11-02T20:07:43Z</dcterms:created>
  <dcterms:modified xsi:type="dcterms:W3CDTF">2024-11-29T12:22:24Z</dcterms:modified>
</cp:coreProperties>
</file>